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Romans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God’s Sovereignty, Israel, and the Promise of Mercy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9:1–33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1 / 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The Heart of the Chapter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184665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God is faithful to His promises. His mercy is sovereign, and righteousness comes through faith.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9:6, 16, 30–33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2 / 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A Burden for the Lost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“I have great heaviness and continual sorrow in my heart.”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3 / 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Five Truths from Romans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37446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1. Paul’s burden for Israel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2. God’s promise has not failed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3. God is sovereign in mercy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4. God’s patience and purpose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5. Righteousness comes by faith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SERMON OUTLINE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4 / 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I. Paul’s Burden for Israel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20133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Paul’s love for his people was deep and sacrificial.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His concern was their salvation.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9:1–5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5 / 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A Heart That Grieves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“For I could wish that myself were accursed from Christ for my brethren...”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6 / 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Israel’s Great Privileges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21800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Adoption • Glory • Covenants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The law • Worship • Promises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The patriarchs • The Messiah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9:4–5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7 / 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Application: Compassion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20133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Do we grieve for those without Christ?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Pray by name. Speak with love. Share the Gospel.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9:1–5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8 / 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II. God’s Promise Has Not Failed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“For they are not all Israel, which are of Israel.”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9 / 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Children of the Promise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26289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God’s saving purpose is not secured by ancestry.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Isaac, not Ishmael, carried the covenant promise.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9:7–9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10 / 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God’s Purpose in Election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Jacob and Esau show that God’s purpose rests on His calling—not human merit.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9:10–13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11 / 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Application: Trust His Word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20133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God’s promises have not failed.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His faithfulness is greater than our limited understanding.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9:6–13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12 / 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III. God Is Sovereign in Mercy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“I will have mercy on whom I will have mercy...”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13 / 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Mercy Is a Gift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“So then it is not of him that </a:t>
            </a:r>
            <a:r>
              <a:rPr sz="4000" b="0" dirty="0" err="1">
                <a:solidFill>
                  <a:srgbClr val="F5F7FB"/>
                </a:solidFill>
                <a:latin typeface="Aptos"/>
              </a:rPr>
              <a:t>willeth</a:t>
            </a:r>
            <a:r>
              <a:rPr sz="4000" b="0" dirty="0">
                <a:solidFill>
                  <a:srgbClr val="F5F7FB"/>
                </a:solidFill>
                <a:latin typeface="Aptos"/>
              </a:rPr>
              <a:t>, nor of him that </a:t>
            </a:r>
            <a:r>
              <a:rPr sz="4000" b="0" dirty="0" err="1">
                <a:solidFill>
                  <a:srgbClr val="F5F7FB"/>
                </a:solidFill>
                <a:latin typeface="Aptos"/>
              </a:rPr>
              <a:t>runneth</a:t>
            </a:r>
            <a:r>
              <a:rPr sz="4000" b="0" dirty="0">
                <a:solidFill>
                  <a:srgbClr val="F5F7FB"/>
                </a:solidFill>
                <a:latin typeface="Aptos"/>
              </a:rPr>
              <a:t>, but of God that </a:t>
            </a:r>
            <a:r>
              <a:rPr sz="4000" b="0" dirty="0" err="1">
                <a:solidFill>
                  <a:srgbClr val="F5F7FB"/>
                </a:solidFill>
                <a:latin typeface="Aptos"/>
              </a:rPr>
              <a:t>sheweth</a:t>
            </a:r>
            <a:r>
              <a:rPr sz="4000" b="0" dirty="0">
                <a:solidFill>
                  <a:srgbClr val="F5F7FB"/>
                </a:solidFill>
                <a:latin typeface="Aptos"/>
              </a:rPr>
              <a:t> mercy.”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14 / 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The Example of Pharaoh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20133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God displayed His power even through Pharaoh’s resistance.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His sovereignty never makes evil good.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9:17–18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15 / 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84632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Application: Humility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13978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We cannot demand mercy as a right.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We can receive it with gratitude and worship.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9:14–18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16 / 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IV. God’s Patience and Purpose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13978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The potter has authority over the clay.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The Creator is not accountable to His creation.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9:19–21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17 / 24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God’s Patience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20133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God endures rebellion with longsuffering.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He reveals both His justice and the riches of His glory.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9:22–23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18 / 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Mercy Beyond One Nation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13978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God calls people from Jews and Gentiles.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His saving purpose reaches the nations.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9:24–26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19 / 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A Remnant by Grace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20133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Isaiah foretold a remnant of Israel.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God preserves His people according to His promise.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9:27–29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20 / 24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V. Righteousness Comes by Faith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20133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Gentiles attained righteousness by faith.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Israel stumbled while pursuing righteousness by works.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9:30–32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21 / 24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Christ: The Stumbling Stone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“Whosoever believeth on him shall not be ashamed.”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9:33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22 / 24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The Gospel Invitation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26289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Do not trust your heritage, effort, or religious record.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Trust Jesus Christ—our only righteousness and hope.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ROMANS 9:30–33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23 / 24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94360" y="1325880"/>
            <a:ext cx="10972800" cy="32004"/>
          </a:xfrm>
          <a:prstGeom prst="rect">
            <a:avLst/>
          </a:prstGeom>
          <a:solidFill>
            <a:srgbClr val="DFB9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475488"/>
            <a:ext cx="1088136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800" b="1" dirty="0">
                <a:solidFill>
                  <a:srgbClr val="DFB968"/>
                </a:solidFill>
                <a:latin typeface="Aptos"/>
              </a:rPr>
              <a:t>Our Response to Romans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561320" cy="37446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Grieve for the lost.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Trust God’s promises.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Humble yourself before His mercy.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Rejoice in His patience.</a:t>
            </a:r>
          </a:p>
          <a:p>
            <a:pPr algn="l">
              <a:spcAft>
                <a:spcPts val="1300"/>
              </a:spcAft>
            </a:pPr>
            <a:r>
              <a:rPr sz="4000" b="0" dirty="0">
                <a:solidFill>
                  <a:srgbClr val="F5F7FB"/>
                </a:solidFill>
                <a:latin typeface="Aptos"/>
              </a:rPr>
              <a:t>Believe in Jesus Christ.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6236208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spcAft>
                <a:spcPts val="1300"/>
              </a:spcAft>
            </a:pPr>
            <a:r>
              <a:rPr sz="1400" b="1">
                <a:solidFill>
                  <a:srgbClr val="DFB968"/>
                </a:solidFill>
                <a:latin typeface="Aptos"/>
              </a:rPr>
              <a:t>GOD IS FAITHFUL • CHRIST IS OUR HOPE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236208"/>
            <a:ext cx="13716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1300"/>
              </a:spcAft>
            </a:pPr>
            <a:r>
              <a:rPr sz="1300" b="0">
                <a:solidFill>
                  <a:srgbClr val="C2CFE0"/>
                </a:solidFill>
                <a:latin typeface="Aptos"/>
              </a:rPr>
              <a:t>24 / 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644</Words>
  <Application>Microsoft Office PowerPoint</Application>
  <PresentationFormat>Widescreen</PresentationFormat>
  <Paragraphs>118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2</cp:revision>
  <dcterms:created xsi:type="dcterms:W3CDTF">2013-01-27T09:14:16Z</dcterms:created>
  <dcterms:modified xsi:type="dcterms:W3CDTF">2026-10-21T14:57:51Z</dcterms:modified>
  <cp:category/>
</cp:coreProperties>
</file>