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735318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4000" dirty="0"/>
              <a:t>ROMANS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NO CONDEMNATION, NO SEPARATION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The Victorious Life in Christ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 </a:t>
            </a:r>
            <a:r>
              <a:rPr dirty="0"/>
              <a:t>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4000" dirty="0"/>
              <a:t>THE KEY PROMISE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92333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5400" dirty="0"/>
              <a:t>Romans 8:1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3234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“There is therefore now no condemnation to them which are in Christ Jesus...” — KJV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0EA58F-8E14-34A9-5BF2-A5AE3F7601B2}"/>
              </a:ext>
            </a:extLst>
          </p:cNvPr>
          <p:cNvSpPr txBox="1"/>
          <p:nvPr/>
        </p:nvSpPr>
        <p:spPr>
          <a:xfrm>
            <a:off x="777240" y="6295977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 </a:t>
            </a:r>
            <a:r>
              <a:rPr dirty="0"/>
              <a:t>•  ROMANS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4000" dirty="0"/>
              <a:t>THE 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92333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5400" dirty="0"/>
              <a:t>Our victory rests in Christ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3234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The saving work of Jesus Christ • The power of the Holy Spirit • The unfailing love of God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4000" dirty="0"/>
              <a:t>FROM ROMANS 7 TO ROMANS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92333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5400" dirty="0"/>
              <a:t>From struggle to assurance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15700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“Who shall deliver me?” (7:24)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“I thank God through Jesus Christ our Lord.” (7:25)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4000" dirty="0"/>
              <a:t>TODAY’S FIVE TRUTHS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92333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5400" dirty="0"/>
              <a:t>The victorious life in Christ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2428292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2385783"/>
            <a:ext cx="10378440" cy="404213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1. Free from condemnation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2. New life through the Spirit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3. Children with a glorious hope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4. God works for our good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5. Nothing separates us from His love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I. NO CONDEMNATION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8:1–4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5414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In Christ, our guilt has been addressed.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Our acceptance rests on His saving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WHAT THE LAW COULD NOT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8:3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15700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The law reveals sin but cannot save.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God sent His Son to accomplish what we could not.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PAID IN FULL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Illustration and application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15700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Christ has satisfied our debt.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Conviction leads us to repentance; condemnation is removed in Christ.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II. LIFE THROUGH THE SPIRIT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8:5–13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5414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The flesh leads toward death.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The Spirit brings life and peace.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THE INDWELLING SPIRIT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8:9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7725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“Now if any man have not the Spirit of Christ, he is none of his.” — KJV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Every true believer belongs to Christ and has His Spirit.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PUT SIN TO DEATH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8:13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7725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“...if ye through the Spirit do mortify the deeds of the body, ye shall live.” — KJV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Not self-reliance, but Spirit-empowered obedience.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III. CHILDREN OF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8:14–17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5414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We have received the Spirit of adoption.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We may call upon God as our Father.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HEIRS WITH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8309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sz="4800" dirty="0"/>
              <a:t>Romans 8:17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3234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“And if children, then heirs; heirs of God, and joint-heirs with Christ...” — KJV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SUFFERING AND GLORY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rPr dirty="0"/>
              <a:t>Romans 8:18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93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“...the sufferings of this present time are not worthy to be compared with the glory which shall be revealed in us.” — KJV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OUR FUTURE HOPE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8:19–25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15700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Creation groans under the effects of sin.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We await the redemption of our bodies and the fullness of glory.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IV. GOD WORKS FOR GOOD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8:26–30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15700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The Spirit helps us when we do not know how to pray.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God works according to His wise purpose.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ROMANS 8:28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A promise for difficult days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93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“And we know that all things work together for good to them that love God, to them who are the called according to his purpose.” — KJV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WHAT IS THE GOOD?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8:29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7725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God’s purpose is to conform us to the image of His Son.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Not every circumstance is good; God works through every circumstance.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V. NO SEPARATION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8:31–39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7725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“If God be for us, who can be against us?” (8:31)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Christ died, rose, and intercedes for His people.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MORE THAN CONQUERORS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8:37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13234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“Nay, in all these things we are more than conquerors through him that loved us.” — KJV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NOTHING CAN SEPARATE 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8:38–39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7725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Neither death nor life • Neither present nor future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No power or created thing can separate us from God’s love in Christ.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FIVE TRUTHS TO 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99056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No condemnation • New life in the Spirit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Adoption and future glory • God’s good purpose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No separation from His love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AN INVITATION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Are you in Christ?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15700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Turn to Jesus Christ in repentance and faith.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Believer: rest in His promises and depend on His Spirit.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 dirty="0"/>
              <a:t>NO CONDEMNATION, NO SEPARATION</a:t>
            </a:r>
            <a:r>
              <a:rPr dirty="0"/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64008" cy="5943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21792"/>
            <a:ext cx="10241280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800" b="1">
                <a:solidFill>
                  <a:srgbClr val="E3BB64"/>
                </a:solidFill>
                <a:latin typeface="Aptos"/>
              </a:defRPr>
            </a:pPr>
            <a:r>
              <a:rPr sz="3600" dirty="0"/>
              <a:t>NO CONDEMNATION. NO SEPARATION.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744200" cy="1234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4000" b="1">
                <a:solidFill>
                  <a:srgbClr val="F8F9FB"/>
                </a:solidFill>
                <a:latin typeface="Aptos"/>
              </a:defRPr>
            </a:pPr>
            <a:r>
              <a:t>Romans 8:37–39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2788920"/>
            <a:ext cx="10424160" cy="22860"/>
          </a:xfrm>
          <a:prstGeom prst="rect">
            <a:avLst/>
          </a:prstGeom>
          <a:solidFill>
            <a:srgbClr val="E3BB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154680"/>
            <a:ext cx="10378440" cy="27725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“...more than conquerors through him that loved us.”</a:t>
            </a:r>
          </a:p>
          <a:p>
            <a:pPr>
              <a:spcAft>
                <a:spcPts val="1700"/>
              </a:spcAft>
              <a:defRPr sz="2500" b="0">
                <a:solidFill>
                  <a:srgbClr val="C4D1E0"/>
                </a:solidFill>
                <a:latin typeface="Aptos"/>
              </a:defRPr>
            </a:pPr>
            <a:r>
              <a:rPr sz="4000" dirty="0"/>
              <a:t>Go in the assurance of God’s unfailing love in Jesus Christ.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55664"/>
            <a:ext cx="8229600" cy="2462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700"/>
              </a:spcAft>
              <a:defRPr sz="1000" b="0">
                <a:solidFill>
                  <a:srgbClr val="E3BB64"/>
                </a:solidFill>
                <a:latin typeface="Aptos"/>
              </a:defRPr>
            </a:pPr>
            <a:r>
              <a:rPr lang="en-US"/>
              <a:t>NO CONDEMNATION, NO SEPARATION</a:t>
            </a:r>
            <a:r>
              <a:t>  •  ROMANS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19088"/>
            <a:ext cx="502920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>
              <a:spcAft>
                <a:spcPts val="1700"/>
              </a:spcAft>
              <a:defRPr sz="1100" b="1">
                <a:solidFill>
                  <a:srgbClr val="E3BB64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889</Words>
  <Application>Microsoft Office PowerPoint</Application>
  <PresentationFormat>Widescreen</PresentationFormat>
  <Paragraphs>141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2026-10-21T14:50:27Z</dcterms:modified>
  <cp:category/>
</cp:coreProperties>
</file>