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8" d="100"/>
          <a:sy n="108" d="100"/>
        </p:scale>
        <p:origin x="67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The Struggle Within</a:t>
            </a:r>
          </a:p>
        </p:txBody>
      </p:sp>
      <p:sp>
        <p:nvSpPr>
          <p:cNvPr id="4" name="TextBox 3"/>
          <p:cNvSpPr txBox="1"/>
          <p:nvPr/>
        </p:nvSpPr>
        <p:spPr>
          <a:xfrm>
            <a:off x="960120" y="1956816"/>
            <a:ext cx="10241280" cy="1528624"/>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7:1–25
Finding Victory Through Jesus Christ</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Central Truth</a:t>
            </a:r>
          </a:p>
        </p:txBody>
      </p:sp>
      <p:sp>
        <p:nvSpPr>
          <p:cNvPr id="4" name="TextBox 3"/>
          <p:cNvSpPr txBox="1"/>
          <p:nvPr/>
        </p:nvSpPr>
        <p:spPr>
          <a:xfrm>
            <a:off x="960120" y="1956816"/>
            <a:ext cx="10241280" cy="2759730"/>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God’s law reveals sin, but cannot deliver us from its power.
Our hope and deliverance come through Jesus Christ.</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Key Scripture — Romans 7:24–25</a:t>
            </a:r>
          </a:p>
        </p:txBody>
      </p:sp>
      <p:sp>
        <p:nvSpPr>
          <p:cNvPr id="4" name="TextBox 3"/>
          <p:cNvSpPr txBox="1"/>
          <p:nvPr/>
        </p:nvSpPr>
        <p:spPr>
          <a:xfrm>
            <a:off x="960120" y="1956816"/>
            <a:ext cx="10241280" cy="1938992"/>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“O wretched man that I am! who shall deliver me from the body of this death? I thank God through Jesus Christ our Lord.”</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Five Truths from Romans 7</a:t>
            </a:r>
          </a:p>
        </p:txBody>
      </p:sp>
      <p:sp>
        <p:nvSpPr>
          <p:cNvPr id="4" name="TextBox 3"/>
          <p:cNvSpPr txBox="1"/>
          <p:nvPr/>
        </p:nvSpPr>
        <p:spPr>
          <a:xfrm>
            <a:off x="932688" y="1668469"/>
            <a:ext cx="10241280" cy="6350456"/>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1. Released from the law to belong to Christ
2. God’s law is holy and reveals sin
3. Sin uses what is good to produce death
4. The struggle within exposes our weakness
5. Deliverance comes through Jesus Christ</a:t>
            </a: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I. We Belong to Christ</a:t>
            </a:r>
          </a:p>
        </p:txBody>
      </p:sp>
      <p:sp>
        <p:nvSpPr>
          <p:cNvPr id="4" name="TextBox 3"/>
          <p:cNvSpPr txBox="1"/>
          <p:nvPr/>
        </p:nvSpPr>
        <p:spPr>
          <a:xfrm>
            <a:off x="960120" y="1956816"/>
            <a:ext cx="10241280" cy="4375557"/>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7:1–6
Death ends an old legal bond.
Through Christ, we are released from the law as a way of gaining acceptance.
We belong to the risen Savior.</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7:4</a:t>
            </a:r>
          </a:p>
        </p:txBody>
      </p:sp>
      <p:sp>
        <p:nvSpPr>
          <p:cNvPr id="4" name="TextBox 3"/>
          <p:cNvSpPr txBox="1"/>
          <p:nvPr/>
        </p:nvSpPr>
        <p:spPr>
          <a:xfrm>
            <a:off x="960120" y="1956816"/>
            <a:ext cx="10241280" cy="3618939"/>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“Ye also are become dead to the law by the body of Christ; that ye should be married to another, even to him who is raised from the dead...”</a:t>
            </a:r>
          </a:p>
          <a:p>
            <a:pPr>
              <a:spcAft>
                <a:spcPts val="7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Serve in Newness of Spirit</a:t>
            </a:r>
          </a:p>
        </p:txBody>
      </p:sp>
      <p:sp>
        <p:nvSpPr>
          <p:cNvPr id="4" name="TextBox 3"/>
          <p:cNvSpPr txBox="1"/>
          <p:nvPr/>
        </p:nvSpPr>
        <p:spPr>
          <a:xfrm>
            <a:off x="960120" y="1956816"/>
            <a:ext cx="10241280" cy="416052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7:6
We obey because we belong to Christ—not to earn God’s love.
Our new relationship bears fruit unto God.</a:t>
            </a: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Application: Belonging, Not Earning</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Stop measuring acceptance by religious performance.
Rest in Christ’s finished work.
Serve God with grateful hearts.</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II. The Law Reveals Sin</a:t>
            </a:r>
          </a:p>
        </p:txBody>
      </p:sp>
      <p:sp>
        <p:nvSpPr>
          <p:cNvPr id="4" name="TextBox 3"/>
          <p:cNvSpPr txBox="1"/>
          <p:nvPr/>
        </p:nvSpPr>
        <p:spPr>
          <a:xfrm>
            <a:off x="960120" y="1709928"/>
            <a:ext cx="10241280" cy="4375557"/>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7:7–12
God’s commandments are good.
The law identifies sin and exposes wrong desires.
It cannot change the sinful heart.</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7:12</a:t>
            </a:r>
          </a:p>
        </p:txBody>
      </p:sp>
      <p:sp>
        <p:nvSpPr>
          <p:cNvPr id="4" name="TextBox 3"/>
          <p:cNvSpPr txBox="1"/>
          <p:nvPr/>
        </p:nvSpPr>
        <p:spPr>
          <a:xfrm>
            <a:off x="960120" y="1956816"/>
            <a:ext cx="10241280" cy="2387833"/>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“Wherefore the law is holy, and the commandment holy, and just, and good.”</a:t>
            </a:r>
          </a:p>
          <a:p>
            <a:pPr>
              <a:spcAft>
                <a:spcPts val="7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The Mirror and the Diagnosis</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A diagnosis reveals illness; it does not cause or cure it.
Likewise, the law exposes our need.
Jesus Christ provides the cure.</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III. Sin Is the Enemy</a:t>
            </a:r>
          </a:p>
        </p:txBody>
      </p:sp>
      <p:sp>
        <p:nvSpPr>
          <p:cNvPr id="4" name="TextBox 3"/>
          <p:cNvSpPr txBox="1"/>
          <p:nvPr/>
        </p:nvSpPr>
        <p:spPr>
          <a:xfrm>
            <a:off x="960120" y="1956816"/>
            <a:ext cx="10241280" cy="3760004"/>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7:13–14
Sin takes advantage of good commandments.
The problem is not God’s law.
The problem is our sinful flesh.</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7:13</a:t>
            </a:r>
          </a:p>
        </p:txBody>
      </p:sp>
      <p:sp>
        <p:nvSpPr>
          <p:cNvPr id="4" name="TextBox 3"/>
          <p:cNvSpPr txBox="1"/>
          <p:nvPr/>
        </p:nvSpPr>
        <p:spPr>
          <a:xfrm>
            <a:off x="960120" y="1956816"/>
            <a:ext cx="10241280" cy="1323439"/>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“But sin, that it might appear sin, working death in me by that which is good...”</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2900" b="1">
                <a:solidFill>
                  <a:srgbClr val="E8BD63"/>
                </a:solidFill>
                <a:latin typeface="Aptos Display"/>
              </a:defRPr>
            </a:pPr>
            <a:r>
              <a:rPr sz="5400" dirty="0">
                <a:solidFill>
                  <a:srgbClr val="DAB35D"/>
                </a:solidFill>
              </a:rPr>
              <a:t>Application: Take Sin Seriously</a:t>
            </a:r>
          </a:p>
        </p:txBody>
      </p:sp>
      <p:sp>
        <p:nvSpPr>
          <p:cNvPr id="4" name="TextBox 3"/>
          <p:cNvSpPr txBox="1"/>
          <p:nvPr/>
        </p:nvSpPr>
        <p:spPr>
          <a:xfrm>
            <a:off x="960120" y="1956816"/>
            <a:ext cx="10241280" cy="2939266"/>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Do not minimize or excuse sin.
Recognize its destructive consequences.
Let conviction lead you to the Savior.</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IV. The Struggle Within</a:t>
            </a:r>
          </a:p>
        </p:txBody>
      </p:sp>
      <p:sp>
        <p:nvSpPr>
          <p:cNvPr id="4" name="TextBox 3"/>
          <p:cNvSpPr txBox="1"/>
          <p:nvPr/>
        </p:nvSpPr>
        <p:spPr>
          <a:xfrm>
            <a:off x="932688" y="1546850"/>
            <a:ext cx="10241280" cy="4991110"/>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7:15–23
Knowing what is right does not guarantee obedience.
Human determination alone cannot overcome sin.
We need God’s power.</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7:19</a:t>
            </a:r>
          </a:p>
        </p:txBody>
      </p:sp>
      <p:sp>
        <p:nvSpPr>
          <p:cNvPr id="4" name="TextBox 3"/>
          <p:cNvSpPr txBox="1"/>
          <p:nvPr/>
        </p:nvSpPr>
        <p:spPr>
          <a:xfrm>
            <a:off x="960120" y="1956816"/>
            <a:ext cx="10241280" cy="132343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“For the good that I would I do not: but the evil which I would not, that I do.”</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The Limits of Self-Reliance</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We want to be patient, yet become angry.
We want to forgive, yet hold bitterness.
Spiritual victory requires dependence on Christ.</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3632"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V. Who Shall Deliver Me?</a:t>
            </a:r>
          </a:p>
        </p:txBody>
      </p:sp>
      <p:sp>
        <p:nvSpPr>
          <p:cNvPr id="4" name="TextBox 3"/>
          <p:cNvSpPr txBox="1"/>
          <p:nvPr/>
        </p:nvSpPr>
        <p:spPr>
          <a:xfrm>
            <a:off x="932688" y="1682496"/>
            <a:ext cx="10241280" cy="4375557"/>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7:24–25
Paul does not ask, “What rule will rescue me?”
He asks, “Who shall deliver me?”
The answer is Jesus Christ.</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7:24–25</a:t>
            </a:r>
          </a:p>
        </p:txBody>
      </p:sp>
      <p:sp>
        <p:nvSpPr>
          <p:cNvPr id="4" name="TextBox 3"/>
          <p:cNvSpPr txBox="1"/>
          <p:nvPr/>
        </p:nvSpPr>
        <p:spPr>
          <a:xfrm>
            <a:off x="960120" y="1956816"/>
            <a:ext cx="10241280" cy="3003386"/>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“O wretched man that I am! who shall deliver me from the body of this death? I thank God through Jesus Christ our Lord.”</a:t>
            </a:r>
          </a:p>
          <a:p>
            <a:pPr>
              <a:spcAft>
                <a:spcPts val="7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Romans 8 Points to the Answer</a:t>
            </a:r>
          </a:p>
        </p:txBody>
      </p:sp>
      <p:sp>
        <p:nvSpPr>
          <p:cNvPr id="4" name="TextBox 3"/>
          <p:cNvSpPr txBox="1"/>
          <p:nvPr/>
        </p:nvSpPr>
        <p:spPr>
          <a:xfrm>
            <a:off x="960120" y="1956816"/>
            <a:ext cx="10241280" cy="3554819"/>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Romans 7 exposes the struggle.
Romans 8 proclaims no condemnation in Christ.
The Holy Spirit empowers new life.</a:t>
            </a: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Respond to the Struggle</a:t>
            </a:r>
          </a:p>
        </p:txBody>
      </p:sp>
      <p:sp>
        <p:nvSpPr>
          <p:cNvPr id="4" name="TextBox 3"/>
          <p:cNvSpPr txBox="1"/>
          <p:nvPr/>
        </p:nvSpPr>
        <p:spPr>
          <a:xfrm>
            <a:off x="960120" y="1956816"/>
            <a:ext cx="10241280" cy="3170099"/>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Confess sin rather than excuse it.
Pray and study God’s Word.
Resist temptation.
Depend daily on Christ and His Spirit.</a:t>
            </a: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Five Take-Home Truths</a:t>
            </a:r>
          </a:p>
        </p:txBody>
      </p:sp>
      <p:sp>
        <p:nvSpPr>
          <p:cNvPr id="4" name="TextBox 3"/>
          <p:cNvSpPr txBox="1"/>
          <p:nvPr/>
        </p:nvSpPr>
        <p:spPr>
          <a:xfrm>
            <a:off x="960120" y="1712858"/>
            <a:ext cx="10241280" cy="6350456"/>
          </a:xfrm>
          <a:prstGeom prst="rect">
            <a:avLst/>
          </a:prstGeom>
          <a:noFill/>
        </p:spPr>
        <p:txBody>
          <a:bodyPr wrap="square" lIns="54864" rIns="54864">
            <a:spAutoFit/>
          </a:bodyPr>
          <a:lstStyle/>
          <a:p>
            <a:pPr>
              <a:spcAft>
                <a:spcPts val="1600"/>
              </a:spcAft>
              <a:defRPr sz="2400">
                <a:solidFill>
                  <a:srgbClr val="F9FAFD"/>
                </a:solidFill>
                <a:latin typeface="Aptos"/>
              </a:defRPr>
            </a:pPr>
            <a:r>
              <a:rPr sz="4000" dirty="0">
                <a:solidFill>
                  <a:srgbClr val="FFFFFF"/>
                </a:solidFill>
              </a:rPr>
              <a:t>We belong to Christ.
The law reveals sin.
Sin is the enemy.
Self-reliance cannot deliver us.
Jesus Christ is our hope.</a:t>
            </a: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a:p>
            <a:pPr>
              <a:spcAft>
                <a:spcPts val="1600"/>
              </a:spcAft>
              <a:defRPr sz="24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23330"/>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Invitation: Trust the Deliverer</a:t>
            </a:r>
          </a:p>
        </p:txBody>
      </p:sp>
      <p:sp>
        <p:nvSpPr>
          <p:cNvPr id="4" name="TextBox 3"/>
          <p:cNvSpPr txBox="1"/>
          <p:nvPr/>
        </p:nvSpPr>
        <p:spPr>
          <a:xfrm>
            <a:off x="960120" y="1956816"/>
            <a:ext cx="10241280" cy="3529171"/>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Are you trusting your own goodness?
Turn to Jesus Christ in repentance and faith.
Believers: surrender the struggle to Him today.</a:t>
            </a: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C1B31"/>
        </a:solidFill>
        <a:effectLst/>
      </p:bgPr>
    </p:bg>
    <p:spTree>
      <p:nvGrpSpPr>
        <p:cNvPr id="1" name=""/>
        <p:cNvGrpSpPr/>
        <p:nvPr/>
      </p:nvGrpSpPr>
      <p:grpSpPr>
        <a:xfrm>
          <a:off x="0" y="0"/>
          <a:ext cx="0" cy="0"/>
          <a:chOff x="0" y="0"/>
          <a:chExt cx="0" cy="0"/>
        </a:xfrm>
      </p:grpSpPr>
      <p:sp>
        <p:nvSpPr>
          <p:cNvPr id="2" name="Rectangle 1"/>
          <p:cNvSpPr/>
          <p:nvPr/>
        </p:nvSpPr>
        <p:spPr>
          <a:xfrm>
            <a:off x="594360" y="585216"/>
            <a:ext cx="109728" cy="905042"/>
          </a:xfrm>
          <a:prstGeom prst="rect">
            <a:avLst/>
          </a:prstGeom>
          <a:solidFill>
            <a:srgbClr val="E8BD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32688" y="566928"/>
            <a:ext cx="10561320" cy="923330"/>
          </a:xfrm>
          <a:prstGeom prst="rect">
            <a:avLst/>
          </a:prstGeom>
          <a:noFill/>
        </p:spPr>
        <p:txBody>
          <a:bodyPr wrap="square">
            <a:spAutoFit/>
          </a:bodyPr>
          <a:lstStyle/>
          <a:p>
            <a:pPr>
              <a:defRPr sz="3300" b="1">
                <a:solidFill>
                  <a:srgbClr val="E8BD63"/>
                </a:solidFill>
                <a:latin typeface="Aptos Display"/>
              </a:defRPr>
            </a:pPr>
            <a:r>
              <a:rPr sz="5400" dirty="0">
                <a:solidFill>
                  <a:srgbClr val="DAB35D"/>
                </a:solidFill>
              </a:rPr>
              <a:t>Victory Through Jesus Christ</a:t>
            </a:r>
          </a:p>
        </p:txBody>
      </p:sp>
      <p:sp>
        <p:nvSpPr>
          <p:cNvPr id="4" name="TextBox 3"/>
          <p:cNvSpPr txBox="1"/>
          <p:nvPr/>
        </p:nvSpPr>
        <p:spPr>
          <a:xfrm>
            <a:off x="960120" y="1770385"/>
            <a:ext cx="10241280" cy="5234766"/>
          </a:xfrm>
          <a:prstGeom prst="rect">
            <a:avLst/>
          </a:prstGeom>
          <a:noFill/>
        </p:spPr>
        <p:txBody>
          <a:bodyPr wrap="square" lIns="54864" rIns="54864">
            <a:spAutoFit/>
          </a:bodyPr>
          <a:lstStyle/>
          <a:p>
            <a:pPr>
              <a:spcAft>
                <a:spcPts val="1600"/>
              </a:spcAft>
              <a:defRPr sz="2700">
                <a:solidFill>
                  <a:srgbClr val="F9FAFD"/>
                </a:solidFill>
                <a:latin typeface="Aptos"/>
              </a:defRPr>
            </a:pPr>
            <a:r>
              <a:rPr sz="4000" dirty="0">
                <a:solidFill>
                  <a:srgbClr val="FFFFFF"/>
                </a:solidFill>
              </a:rPr>
              <a:t>“I thank God through Jesus Christ our Lord.” — Romans 7:25
The law reveals our weakness.
Jesus Christ provides the deliverance we need.</a:t>
            </a:r>
          </a:p>
          <a:p>
            <a:pPr>
              <a:spcAft>
                <a:spcPts val="7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a:p>
            <a:pPr>
              <a:spcAft>
                <a:spcPts val="1600"/>
              </a:spcAft>
              <a:defRPr sz="2700">
                <a:solidFill>
                  <a:srgbClr val="F9FAFD"/>
                </a:solidFill>
                <a:latin typeface="Aptos"/>
              </a:defRPr>
            </a:pPr>
            <a:endParaRPr sz="2500" dirty="0">
              <a:solidFill>
                <a:srgbClr val="FFFFFF"/>
              </a:solidFill>
            </a:endParaRPr>
          </a:p>
        </p:txBody>
      </p:sp>
      <p:sp>
        <p:nvSpPr>
          <p:cNvPr id="5" name="TextBox 4"/>
          <p:cNvSpPr txBox="1"/>
          <p:nvPr/>
        </p:nvSpPr>
        <p:spPr>
          <a:xfrm>
            <a:off x="960120" y="6419088"/>
            <a:ext cx="9601200" cy="246888"/>
          </a:xfrm>
          <a:prstGeom prst="rect">
            <a:avLst/>
          </a:prstGeom>
          <a:noFill/>
        </p:spPr>
        <p:txBody>
          <a:bodyPr wrap="square">
            <a:spAutoFit/>
          </a:bodyPr>
          <a:lstStyle/>
          <a:p>
            <a:pPr>
              <a:defRPr sz="1100">
                <a:solidFill>
                  <a:srgbClr val="C6D2E1"/>
                </a:solidFill>
              </a:defRPr>
            </a:pPr>
            <a:r>
              <a:rPr sz="1200">
                <a:solidFill>
                  <a:srgbClr val="DAB35D"/>
                </a:solidFill>
              </a:rPr>
              <a:t>ROMANS 7  •  THE STRUGGLE WITHIN</a:t>
            </a:r>
          </a:p>
        </p:txBody>
      </p:sp>
      <p:sp>
        <p:nvSpPr>
          <p:cNvPr id="6" name="TextBox 5"/>
          <p:cNvSpPr txBox="1"/>
          <p:nvPr/>
        </p:nvSpPr>
        <p:spPr>
          <a:xfrm>
            <a:off x="10972800" y="6400800"/>
            <a:ext cx="457200" cy="274320"/>
          </a:xfrm>
          <a:prstGeom prst="rect">
            <a:avLst/>
          </a:prstGeom>
          <a:noFill/>
        </p:spPr>
        <p:txBody>
          <a:bodyPr wrap="none">
            <a:spAutoFit/>
          </a:bodyPr>
          <a:lstStyle/>
          <a:p>
            <a:pPr algn="r">
              <a:defRPr sz="1100">
                <a:solidFill>
                  <a:srgbClr val="E8BD63"/>
                </a:solidFill>
              </a:defRPr>
            </a:pPr>
            <a:r>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TotalTime>
  <Words>906</Words>
  <Application>Microsoft Office PowerPoint</Application>
  <PresentationFormat>Widescreen</PresentationFormat>
  <Paragraphs>101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Alan Holden</cp:lastModifiedBy>
  <cp:revision>2</cp:revision>
  <dcterms:created xsi:type="dcterms:W3CDTF">2013-01-27T09:14:16Z</dcterms:created>
  <dcterms:modified xsi:type="dcterms:W3CDTF">2026-10-21T14:34:07Z</dcterms:modified>
  <cp:category/>
</cp:coreProperties>
</file>