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678"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Dead to Sin, Alive to God</a:t>
            </a:r>
          </a:p>
        </p:txBody>
      </p:sp>
      <p:sp>
        <p:nvSpPr>
          <p:cNvPr id="4" name="TextBox 3"/>
          <p:cNvSpPr txBox="1"/>
          <p:nvPr/>
        </p:nvSpPr>
        <p:spPr>
          <a:xfrm>
            <a:off x="960120" y="1956816"/>
            <a:ext cx="10241280" cy="1528624"/>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6:1–23
The New Life in Christ</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Central Truth</a:t>
            </a:r>
          </a:p>
        </p:txBody>
      </p:sp>
      <p:sp>
        <p:nvSpPr>
          <p:cNvPr id="4" name="TextBox 3"/>
          <p:cNvSpPr txBox="1"/>
          <p:nvPr/>
        </p:nvSpPr>
        <p:spPr>
          <a:xfrm>
            <a:off x="960120" y="1956816"/>
            <a:ext cx="10241280" cy="2759730"/>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Salvation changes not only our standing before God, but also the way we are called to live.
Grace frees us from sin’s dominion.</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Key Scripture — Romans 6:11</a:t>
            </a:r>
          </a:p>
        </p:txBody>
      </p:sp>
      <p:sp>
        <p:nvSpPr>
          <p:cNvPr id="4" name="TextBox 3"/>
          <p:cNvSpPr txBox="1"/>
          <p:nvPr/>
        </p:nvSpPr>
        <p:spPr>
          <a:xfrm>
            <a:off x="960120" y="1956816"/>
            <a:ext cx="10241280" cy="2759730"/>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“Likewise reckon ye also yourselves to be dead indeed unto sin, but alive unto God through Jesus Christ our Lord.”
— Romans 6:11 (KJV)</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Five Truths from Romans 6</a:t>
            </a:r>
          </a:p>
        </p:txBody>
      </p:sp>
      <p:sp>
        <p:nvSpPr>
          <p:cNvPr id="4" name="TextBox 3"/>
          <p:cNvSpPr txBox="1"/>
          <p:nvPr/>
        </p:nvSpPr>
        <p:spPr>
          <a:xfrm>
            <a:off x="960120" y="1686225"/>
            <a:ext cx="10241280" cy="6350456"/>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1. Grace is not permission to sin
2. United with Christ in death and resurrection
3. Dead to sin and alive to God
4. Choose whom you will serve
5. Sin pays wages; God gives life</a:t>
            </a: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I. Grace Is Not Permission to Sin</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6:1–2
God’s grace never makes disobedience acceptable.
Salvation changes our relationship to sin.</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Romans 6:1–2</a:t>
            </a:r>
          </a:p>
        </p:txBody>
      </p:sp>
      <p:sp>
        <p:nvSpPr>
          <p:cNvPr id="4" name="TextBox 3"/>
          <p:cNvSpPr txBox="1"/>
          <p:nvPr/>
        </p:nvSpPr>
        <p:spPr>
          <a:xfrm>
            <a:off x="960120" y="1956816"/>
            <a:ext cx="10241280" cy="3824124"/>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“Shall we continue in sin, that grace may abound? God forbid. How shall we, that are dead to sin, live any longer therein?”
— Romans 6:1–2 (KJV)</a:t>
            </a:r>
          </a:p>
          <a:p>
            <a:pPr>
              <a:spcAft>
                <a:spcPts val="7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Grace Changes Our Desires</a:t>
            </a:r>
          </a:p>
        </p:txBody>
      </p:sp>
      <p:sp>
        <p:nvSpPr>
          <p:cNvPr id="4" name="TextBox 3"/>
          <p:cNvSpPr txBox="1"/>
          <p:nvPr/>
        </p:nvSpPr>
        <p:spPr>
          <a:xfrm>
            <a:off x="960120" y="1956816"/>
            <a:ext cx="10241280" cy="4160520"/>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Grace produces gratitude and obedience.
The question is not: “How much sin can I get away with?”
It is: “How can I honor Christ?”</a:t>
            </a:r>
          </a:p>
          <a:p>
            <a:pPr>
              <a:spcAft>
                <a:spcPts val="16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Application: Live as Free People</a:t>
            </a:r>
          </a:p>
        </p:txBody>
      </p:sp>
      <p:sp>
        <p:nvSpPr>
          <p:cNvPr id="4" name="TextBox 3"/>
          <p:cNvSpPr txBox="1"/>
          <p:nvPr/>
        </p:nvSpPr>
        <p:spPr>
          <a:xfrm>
            <a:off x="960120" y="1956816"/>
            <a:ext cx="10241280" cy="2939266"/>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Christ has freed us from sin’s dominion.
Do not return willingly to the old master.
Grace calls us into a new life.</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II. United with Christ</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6:3–7
Baptism pictures burial with Christ and resurrection to new life.
Our old identity under sin has been broken.</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Romans 6:4</a:t>
            </a:r>
          </a:p>
        </p:txBody>
      </p:sp>
      <p:sp>
        <p:nvSpPr>
          <p:cNvPr id="4" name="TextBox 3"/>
          <p:cNvSpPr txBox="1"/>
          <p:nvPr/>
        </p:nvSpPr>
        <p:spPr>
          <a:xfrm>
            <a:off x="960120" y="1956816"/>
            <a:ext cx="10241280" cy="4439677"/>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“Therefore we are buried with him by baptism into death: that like as Christ was raised up from the dead ... even so we also should walk in newness of life.”
— Romans 6:4 (KJV)</a:t>
            </a:r>
          </a:p>
          <a:p>
            <a:pPr>
              <a:spcAft>
                <a:spcPts val="7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No Longer Sin’s Servants</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6:6–7
Our old man was crucified with Christ.
Temptation remains, but sin is no longer our rightful master.</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III. Dead to Sin, Alive to God</a:t>
            </a:r>
          </a:p>
        </p:txBody>
      </p:sp>
      <p:sp>
        <p:nvSpPr>
          <p:cNvPr id="4" name="TextBox 3"/>
          <p:cNvSpPr txBox="1"/>
          <p:nvPr/>
        </p:nvSpPr>
        <p:spPr>
          <a:xfrm>
            <a:off x="960120" y="1956816"/>
            <a:ext cx="10241280" cy="3760004"/>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6:8–14
Christ rose, never to die again.
Count yourself dead to sin and alive to God.
Do not let sin reign.</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Romans 6:11</a:t>
            </a:r>
          </a:p>
        </p:txBody>
      </p:sp>
      <p:sp>
        <p:nvSpPr>
          <p:cNvPr id="4" name="TextBox 3"/>
          <p:cNvSpPr txBox="1"/>
          <p:nvPr/>
        </p:nvSpPr>
        <p:spPr>
          <a:xfrm>
            <a:off x="960120" y="1956816"/>
            <a:ext cx="10241280" cy="2759730"/>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“Likewise reckon ye also yourselves to be dead indeed unto sin, but alive unto God through Jesus Christ our Lord.”
— Romans 6:11 (KJV)</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2900" b="1">
                <a:solidFill>
                  <a:srgbClr val="E8BD63"/>
                </a:solidFill>
                <a:latin typeface="Aptos Display"/>
              </a:defRPr>
            </a:pPr>
            <a:r>
              <a:rPr sz="5400" dirty="0">
                <a:solidFill>
                  <a:srgbClr val="DCB55C"/>
                </a:solidFill>
              </a:rPr>
              <a:t>Present Yourself to God</a:t>
            </a:r>
          </a:p>
        </p:txBody>
      </p:sp>
      <p:sp>
        <p:nvSpPr>
          <p:cNvPr id="4" name="TextBox 3"/>
          <p:cNvSpPr txBox="1"/>
          <p:nvPr/>
        </p:nvSpPr>
        <p:spPr>
          <a:xfrm>
            <a:off x="960120" y="1956816"/>
            <a:ext cx="10241280" cy="4160520"/>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6:13
Offer your mind, words, hands, time, and abilities to God.
Use every part of life as an instrument of righteousness.</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IV. Choose Whom You Serve</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6:15–19
Grace is not an excuse for disobedience.
What we continually obey reveals our allegiance.</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Romans 6:16</a:t>
            </a:r>
          </a:p>
        </p:txBody>
      </p:sp>
      <p:sp>
        <p:nvSpPr>
          <p:cNvPr id="4" name="TextBox 3"/>
          <p:cNvSpPr txBox="1"/>
          <p:nvPr/>
        </p:nvSpPr>
        <p:spPr>
          <a:xfrm>
            <a:off x="960120" y="1956816"/>
            <a:ext cx="10241280" cy="3375283"/>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“To whom ye yield yourselves servants to obey, his servants ye are to whom ye obey; whether of sin unto death, or of obedience unto righteousness?”
— Romans 6:16 (KJV)</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Servants of Righteousness</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6:17–18
Obedience flows from a changed heart.
Freed from sin’s mastery, we now belong to God.</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V. Wages or Gift?</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6:20–23
Sin produces shame and death.
God’s grace produces holiness and eternal life.</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Romans 6:23</a:t>
            </a:r>
          </a:p>
        </p:txBody>
      </p:sp>
      <p:sp>
        <p:nvSpPr>
          <p:cNvPr id="4" name="TextBox 3"/>
          <p:cNvSpPr txBox="1"/>
          <p:nvPr/>
        </p:nvSpPr>
        <p:spPr>
          <a:xfrm>
            <a:off x="960120" y="1956816"/>
            <a:ext cx="10241280" cy="3824124"/>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“For the wages of sin is death; but the gift of God is eternal life through Jesus Christ our Lord.”
— Romans 6:23 (KJV)</a:t>
            </a:r>
          </a:p>
          <a:p>
            <a:pPr>
              <a:spcAft>
                <a:spcPts val="7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Sin Pays; God Gives</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Wages are earned.
A gift is freely received.
We cannot earn eternal life; we receive it through faith in Jesus Christ.</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Walking in Newness of Life</a:t>
            </a:r>
          </a:p>
        </p:txBody>
      </p:sp>
      <p:sp>
        <p:nvSpPr>
          <p:cNvPr id="4" name="TextBox 3"/>
          <p:cNvSpPr txBox="1"/>
          <p:nvPr/>
        </p:nvSpPr>
        <p:spPr>
          <a:xfrm>
            <a:off x="960120" y="1956816"/>
            <a:ext cx="10241280" cy="3170099"/>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Remember who you are in Christ.
Resist temptation.
Yield yourself to God.
Live in gratitude for His grace.</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Five Take-Home Truths</a:t>
            </a:r>
          </a:p>
        </p:txBody>
      </p:sp>
      <p:sp>
        <p:nvSpPr>
          <p:cNvPr id="4" name="TextBox 3"/>
          <p:cNvSpPr txBox="1"/>
          <p:nvPr/>
        </p:nvSpPr>
        <p:spPr>
          <a:xfrm>
            <a:off x="932688" y="1695102"/>
            <a:ext cx="10241280" cy="6350456"/>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Grace is not permission to sin.
We are united with Christ.
Count yourself alive to God.
Serve righteousness, not sin.
Receive eternal life as God’s gift.</a:t>
            </a: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Invitation: New Life in Christ</a:t>
            </a:r>
          </a:p>
        </p:txBody>
      </p:sp>
      <p:sp>
        <p:nvSpPr>
          <p:cNvPr id="4" name="TextBox 3"/>
          <p:cNvSpPr txBox="1"/>
          <p:nvPr/>
        </p:nvSpPr>
        <p:spPr>
          <a:xfrm>
            <a:off x="960120" y="1956816"/>
            <a:ext cx="10241280" cy="4160520"/>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Have you received God’s gift of eternal life?
Turn to Jesus Christ in repentance and faith.
Believers: surrender old habits and walk in newness of life.</a:t>
            </a:r>
          </a:p>
          <a:p>
            <a:pPr>
              <a:spcAft>
                <a:spcPts val="16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CB55C"/>
                </a:solidFill>
              </a:rPr>
              <a:t>Dead to Sin, Alive to God</a:t>
            </a:r>
          </a:p>
        </p:txBody>
      </p:sp>
      <p:sp>
        <p:nvSpPr>
          <p:cNvPr id="4" name="TextBox 3"/>
          <p:cNvSpPr txBox="1"/>
          <p:nvPr/>
        </p:nvSpPr>
        <p:spPr>
          <a:xfrm>
            <a:off x="960120" y="1956816"/>
            <a:ext cx="10241280" cy="4619213"/>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“The gift of God is eternal life through Jesus Christ our Lord.” — Romans 6:23
Set free from sin to live for God.
To God be the glory!</a:t>
            </a:r>
          </a:p>
          <a:p>
            <a:pPr>
              <a:spcAft>
                <a:spcPts val="7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CB55C"/>
                </a:solidFill>
              </a:rPr>
              <a:t>ROMANS 6  •  DEAD TO SIN, ALIVE TO GOD</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1060</Words>
  <Application>Microsoft Office PowerPoint</Application>
  <PresentationFormat>Widescreen</PresentationFormat>
  <Paragraphs>101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Alan Holden</cp:lastModifiedBy>
  <cp:revision>2</cp:revision>
  <dcterms:created xsi:type="dcterms:W3CDTF">2013-01-27T09:14:16Z</dcterms:created>
  <dcterms:modified xsi:type="dcterms:W3CDTF">2026-10-21T14:25:25Z</dcterms:modified>
  <cp:category/>
</cp:coreProperties>
</file>