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67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76072"/>
            <a:ext cx="82296" cy="1146196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530352"/>
            <a:ext cx="104698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E0B65B"/>
                </a:solidFill>
                <a:latin typeface="Aptos Display"/>
              </a:defRPr>
            </a:pPr>
            <a:r>
              <a:rPr sz="5400" dirty="0"/>
              <a:t>From Guilty to Justified</a:t>
            </a:r>
          </a:p>
        </p:txBody>
      </p:sp>
      <p:sp>
        <p:nvSpPr>
          <p:cNvPr id="4" name="Rectangle 3"/>
          <p:cNvSpPr/>
          <p:nvPr/>
        </p:nvSpPr>
        <p:spPr>
          <a:xfrm>
            <a:off x="960120" y="1508760"/>
            <a:ext cx="10149840" cy="22860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2800984"/>
            <a:ext cx="10058400" cy="15414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1700"/>
              </a:spcAft>
              <a:defRPr sz="3300">
                <a:solidFill>
                  <a:srgbClr val="F6F7FA"/>
                </a:solidFill>
                <a:latin typeface="Aptos"/>
              </a:defRPr>
            </a:pPr>
            <a:r>
              <a:rPr sz="4000" dirty="0"/>
              <a:t>God’s Gift of Righteousness</a:t>
            </a:r>
          </a:p>
          <a:p>
            <a:pPr algn="ctr">
              <a:spcAft>
                <a:spcPts val="1700"/>
              </a:spcAft>
              <a:defRPr sz="3300">
                <a:solidFill>
                  <a:srgbClr val="C4D1E1"/>
                </a:solidFill>
                <a:latin typeface="Aptos"/>
              </a:defRPr>
            </a:pPr>
            <a:r>
              <a:rPr sz="4000" dirty="0"/>
              <a:t>Romans 3:1–31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446520"/>
            <a:ext cx="10332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C4D1E1"/>
                </a:solidFill>
                <a:latin typeface="Aptos"/>
              </a:defRPr>
            </a:pPr>
            <a:r>
              <a:t>ROMANS 3  •  THE GOSPEL OF GOD’S RIGHTEOUSNESS                                      01 / 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76072"/>
            <a:ext cx="82296" cy="955548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530352"/>
            <a:ext cx="104698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E0B65B"/>
                </a:solidFill>
                <a:latin typeface="Aptos Display"/>
              </a:defRPr>
            </a:pPr>
            <a:r>
              <a:rPr sz="5400" dirty="0"/>
              <a:t>Central Truth</a:t>
            </a:r>
          </a:p>
        </p:txBody>
      </p:sp>
      <p:sp>
        <p:nvSpPr>
          <p:cNvPr id="4" name="Rectangle 3"/>
          <p:cNvSpPr/>
          <p:nvPr/>
        </p:nvSpPr>
        <p:spPr>
          <a:xfrm>
            <a:off x="960120" y="1508760"/>
            <a:ext cx="10149840" cy="22860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2295706"/>
            <a:ext cx="10058400" cy="2772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1700"/>
              </a:spcAft>
              <a:defRPr sz="3000">
                <a:solidFill>
                  <a:srgbClr val="F6F7FA"/>
                </a:solidFill>
                <a:latin typeface="Aptos"/>
              </a:defRPr>
            </a:pPr>
            <a:r>
              <a:rPr sz="4000" dirty="0"/>
              <a:t>We cannot earn righteousness through good works or religious obedience.</a:t>
            </a:r>
          </a:p>
          <a:p>
            <a:pPr algn="ctr">
              <a:spcAft>
                <a:spcPts val="1700"/>
              </a:spcAft>
              <a:defRPr sz="3000">
                <a:solidFill>
                  <a:srgbClr val="C4D1E1"/>
                </a:solidFill>
                <a:latin typeface="Aptos"/>
              </a:defRPr>
            </a:pPr>
            <a:r>
              <a:rPr sz="4000" dirty="0"/>
              <a:t>God declares sinners righteous through faith in Jesus Christ.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446520"/>
            <a:ext cx="10332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C4D1E1"/>
                </a:solidFill>
                <a:latin typeface="Aptos"/>
              </a:defRPr>
            </a:pPr>
            <a:r>
              <a:t>ROMANS 3  •  THE GOSPEL OF GOD’S RIGHTEOUSNESS                                      02 / 24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76072"/>
            <a:ext cx="82296" cy="955548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530352"/>
            <a:ext cx="104698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E0B65B"/>
                </a:solidFill>
                <a:latin typeface="Aptos Display"/>
              </a:defRPr>
            </a:pPr>
            <a:r>
              <a:rPr sz="5400" dirty="0"/>
              <a:t>Key Scripture — Romans 3:23–24</a:t>
            </a:r>
          </a:p>
        </p:txBody>
      </p:sp>
      <p:sp>
        <p:nvSpPr>
          <p:cNvPr id="4" name="Rectangle 3"/>
          <p:cNvSpPr/>
          <p:nvPr/>
        </p:nvSpPr>
        <p:spPr>
          <a:xfrm>
            <a:off x="960120" y="1508760"/>
            <a:ext cx="10149840" cy="22860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2294182"/>
            <a:ext cx="10058400" cy="2772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1700"/>
              </a:spcAft>
              <a:defRPr sz="3000">
                <a:solidFill>
                  <a:srgbClr val="F6F7FA"/>
                </a:solidFill>
                <a:latin typeface="Aptos"/>
              </a:defRPr>
            </a:pPr>
            <a:r>
              <a:rPr sz="4000" dirty="0"/>
              <a:t>“For all have sinned, and come short of the glory of God;</a:t>
            </a:r>
          </a:p>
          <a:p>
            <a:pPr algn="ctr">
              <a:spcAft>
                <a:spcPts val="1700"/>
              </a:spcAft>
              <a:defRPr sz="3000">
                <a:solidFill>
                  <a:srgbClr val="C4D1E1"/>
                </a:solidFill>
                <a:latin typeface="Aptos"/>
              </a:defRPr>
            </a:pPr>
            <a:r>
              <a:rPr sz="4000" dirty="0"/>
              <a:t>Being justified freely by his grace through the redemption that is in Christ Jesus:”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446520"/>
            <a:ext cx="10332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C4D1E1"/>
                </a:solidFill>
                <a:latin typeface="Aptos"/>
              </a:defRPr>
            </a:pPr>
            <a:r>
              <a:t>ROMANS 3  •  THE GOSPEL OF GOD’S RIGHTEOUSNESS                                      03 / 24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76072"/>
            <a:ext cx="121920" cy="877610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530352"/>
            <a:ext cx="104698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E0B65B"/>
                </a:solidFill>
                <a:latin typeface="Aptos Display"/>
              </a:defRPr>
            </a:pPr>
            <a:r>
              <a:rPr sz="5400" dirty="0"/>
              <a:t>Five Great Truths</a:t>
            </a:r>
          </a:p>
        </p:txBody>
      </p:sp>
      <p:sp>
        <p:nvSpPr>
          <p:cNvPr id="4" name="Rectangle 3"/>
          <p:cNvSpPr/>
          <p:nvPr/>
        </p:nvSpPr>
        <p:spPr>
          <a:xfrm>
            <a:off x="960120" y="1508760"/>
            <a:ext cx="10149840" cy="22860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2118825"/>
            <a:ext cx="10058400" cy="358046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  <a:defRPr sz="2500">
                <a:solidFill>
                  <a:srgbClr val="F6F7FA"/>
                </a:solidFill>
                <a:latin typeface="Aptos"/>
              </a:defRPr>
            </a:pPr>
            <a:r>
              <a:rPr sz="4000" dirty="0"/>
              <a:t>1. God remains faithful</a:t>
            </a:r>
          </a:p>
          <a:p>
            <a:pPr algn="l">
              <a:spcAft>
                <a:spcPts val="800"/>
              </a:spcAft>
              <a:defRPr sz="2500">
                <a:solidFill>
                  <a:srgbClr val="C4D1E1"/>
                </a:solidFill>
                <a:latin typeface="Aptos"/>
              </a:defRPr>
            </a:pPr>
            <a:r>
              <a:rPr sz="4000" dirty="0"/>
              <a:t>2. All humanity stands guilty</a:t>
            </a:r>
          </a:p>
          <a:p>
            <a:pPr algn="l">
              <a:spcAft>
                <a:spcPts val="800"/>
              </a:spcAft>
              <a:defRPr sz="2500">
                <a:solidFill>
                  <a:srgbClr val="C4D1E1"/>
                </a:solidFill>
                <a:latin typeface="Aptos"/>
              </a:defRPr>
            </a:pPr>
            <a:r>
              <a:rPr sz="4000" dirty="0"/>
              <a:t>3. Righteousness comes through faith</a:t>
            </a:r>
          </a:p>
          <a:p>
            <a:pPr algn="l">
              <a:spcAft>
                <a:spcPts val="800"/>
              </a:spcAft>
              <a:defRPr sz="2500">
                <a:solidFill>
                  <a:srgbClr val="C4D1E1"/>
                </a:solidFill>
                <a:latin typeface="Aptos"/>
              </a:defRPr>
            </a:pPr>
            <a:r>
              <a:rPr sz="4000" dirty="0"/>
              <a:t>4. Justified freely by grace</a:t>
            </a:r>
          </a:p>
          <a:p>
            <a:pPr algn="l">
              <a:spcAft>
                <a:spcPts val="800"/>
              </a:spcAft>
              <a:defRPr sz="2500">
                <a:solidFill>
                  <a:srgbClr val="C4D1E1"/>
                </a:solidFill>
                <a:latin typeface="Aptos"/>
              </a:defRPr>
            </a:pPr>
            <a:r>
              <a:rPr sz="4000" dirty="0"/>
              <a:t>5. Boasting is excluded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446520"/>
            <a:ext cx="10332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C4D1E1"/>
                </a:solidFill>
                <a:latin typeface="Aptos"/>
              </a:defRPr>
            </a:pPr>
            <a:r>
              <a:t>ROMANS 3  •  THE GOSPEL OF GOD’S RIGHTEOUSNESS                                      04 / 24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76072"/>
            <a:ext cx="82296" cy="955548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530352"/>
            <a:ext cx="104698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E0B65B"/>
                </a:solidFill>
                <a:latin typeface="Aptos Display"/>
              </a:defRPr>
            </a:pPr>
            <a:r>
              <a:rPr sz="5400" dirty="0"/>
              <a:t>I. God Remains Faithful</a:t>
            </a:r>
          </a:p>
        </p:txBody>
      </p:sp>
      <p:sp>
        <p:nvSpPr>
          <p:cNvPr id="4" name="Rectangle 3"/>
          <p:cNvSpPr/>
          <p:nvPr/>
        </p:nvSpPr>
        <p:spPr>
          <a:xfrm>
            <a:off x="960120" y="1508760"/>
            <a:ext cx="10149840" cy="22860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2350499"/>
            <a:ext cx="10058400" cy="215700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1700"/>
              </a:spcAft>
              <a:defRPr sz="3000">
                <a:solidFill>
                  <a:srgbClr val="F6F7FA"/>
                </a:solidFill>
                <a:latin typeface="Aptos"/>
              </a:defRPr>
            </a:pPr>
            <a:r>
              <a:rPr sz="4000" dirty="0"/>
              <a:t>Romans 3:1–8</a:t>
            </a:r>
          </a:p>
          <a:p>
            <a:pPr algn="l">
              <a:spcAft>
                <a:spcPts val="1700"/>
              </a:spcAft>
              <a:defRPr sz="3000">
                <a:solidFill>
                  <a:srgbClr val="C4D1E1"/>
                </a:solidFill>
                <a:latin typeface="Aptos"/>
              </a:defRPr>
            </a:pPr>
            <a:r>
              <a:rPr sz="4000" dirty="0"/>
              <a:t>Human unfaithfulness cannot cancel God’s promises.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446520"/>
            <a:ext cx="10332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C4D1E1"/>
                </a:solidFill>
                <a:latin typeface="Aptos"/>
              </a:defRPr>
            </a:pPr>
            <a:r>
              <a:t>ROMANS 3  •  THE GOSPEL OF GOD’S RIGHTEOUSNESS                                      05 / 24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76072"/>
            <a:ext cx="82296" cy="923330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530352"/>
            <a:ext cx="104698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E0B65B"/>
                </a:solidFill>
                <a:latin typeface="Aptos Display"/>
              </a:defRPr>
            </a:pPr>
            <a:r>
              <a:rPr sz="5400" dirty="0"/>
              <a:t>Entrusted with God’s Word</a:t>
            </a:r>
          </a:p>
        </p:txBody>
      </p:sp>
      <p:sp>
        <p:nvSpPr>
          <p:cNvPr id="4" name="Rectangle 3"/>
          <p:cNvSpPr/>
          <p:nvPr/>
        </p:nvSpPr>
        <p:spPr>
          <a:xfrm>
            <a:off x="960120" y="1508760"/>
            <a:ext cx="10149840" cy="22860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2350499"/>
            <a:ext cx="10058400" cy="215700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1700"/>
              </a:spcAft>
              <a:defRPr sz="3000">
                <a:solidFill>
                  <a:srgbClr val="F6F7FA"/>
                </a:solidFill>
                <a:latin typeface="Aptos"/>
              </a:defRPr>
            </a:pPr>
            <a:r>
              <a:rPr sz="4000" dirty="0"/>
              <a:t>“Unto them were committed the oracles of God.”</a:t>
            </a:r>
          </a:p>
          <a:p>
            <a:pPr algn="l">
              <a:spcAft>
                <a:spcPts val="1700"/>
              </a:spcAft>
              <a:defRPr sz="3000">
                <a:solidFill>
                  <a:srgbClr val="C4D1E1"/>
                </a:solidFill>
                <a:latin typeface="Aptos"/>
              </a:defRPr>
            </a:pPr>
            <a:r>
              <a:rPr sz="4000" dirty="0"/>
              <a:t>— Romans 3:2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446520"/>
            <a:ext cx="10332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C4D1E1"/>
                </a:solidFill>
                <a:latin typeface="Aptos"/>
              </a:defRPr>
            </a:pPr>
            <a:r>
              <a:t>ROMANS 3  •  THE GOSPEL OF GOD’S RIGHTEOUSNESS                                      06 / 24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76072"/>
            <a:ext cx="82296" cy="932688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530352"/>
            <a:ext cx="104698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E0B65B"/>
                </a:solidFill>
                <a:latin typeface="Aptos Display"/>
              </a:defRPr>
            </a:pPr>
            <a:r>
              <a:rPr sz="5400" dirty="0"/>
              <a:t>Let God Be True</a:t>
            </a:r>
          </a:p>
        </p:txBody>
      </p:sp>
      <p:sp>
        <p:nvSpPr>
          <p:cNvPr id="4" name="Rectangle 3"/>
          <p:cNvSpPr/>
          <p:nvPr/>
        </p:nvSpPr>
        <p:spPr>
          <a:xfrm>
            <a:off x="960120" y="1508760"/>
            <a:ext cx="10149840" cy="22860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2350499"/>
            <a:ext cx="10058400" cy="215700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1700"/>
              </a:spcAft>
              <a:defRPr sz="3000">
                <a:solidFill>
                  <a:srgbClr val="F6F7FA"/>
                </a:solidFill>
                <a:latin typeface="Aptos"/>
              </a:defRPr>
            </a:pPr>
            <a:r>
              <a:rPr sz="4000" dirty="0"/>
              <a:t>“God forbid: yea, let God be true, but every man a liar...”</a:t>
            </a:r>
          </a:p>
          <a:p>
            <a:pPr algn="l">
              <a:spcAft>
                <a:spcPts val="1700"/>
              </a:spcAft>
              <a:defRPr sz="3000">
                <a:solidFill>
                  <a:srgbClr val="C4D1E1"/>
                </a:solidFill>
                <a:latin typeface="Aptos"/>
              </a:defRPr>
            </a:pPr>
            <a:r>
              <a:rPr sz="4000" dirty="0"/>
              <a:t>— Romans 3:4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446520"/>
            <a:ext cx="10332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C4D1E1"/>
                </a:solidFill>
                <a:latin typeface="Aptos"/>
              </a:defRPr>
            </a:pPr>
            <a:r>
              <a:t>ROMANS 3  •  THE GOSPEL OF GOD’S RIGHTEOUSNESS                                      07 / 24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76072"/>
            <a:ext cx="121920" cy="932688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530352"/>
            <a:ext cx="104698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E0B65B"/>
                </a:solidFill>
                <a:latin typeface="Aptos Display"/>
              </a:defRPr>
            </a:pPr>
            <a:r>
              <a:rPr sz="5400" dirty="0"/>
              <a:t>Application: Trust His Character</a:t>
            </a:r>
          </a:p>
        </p:txBody>
      </p:sp>
      <p:sp>
        <p:nvSpPr>
          <p:cNvPr id="4" name="Rectangle 3"/>
          <p:cNvSpPr/>
          <p:nvPr/>
        </p:nvSpPr>
        <p:spPr>
          <a:xfrm>
            <a:off x="960120" y="1508760"/>
            <a:ext cx="10149840" cy="22860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2658276"/>
            <a:ext cx="10058400" cy="15414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1700"/>
              </a:spcAft>
              <a:defRPr sz="3000">
                <a:solidFill>
                  <a:srgbClr val="F6F7FA"/>
                </a:solidFill>
                <a:latin typeface="Aptos"/>
              </a:defRPr>
            </a:pPr>
            <a:r>
              <a:rPr sz="4000" dirty="0"/>
              <a:t>People may disappoint us.</a:t>
            </a:r>
          </a:p>
          <a:p>
            <a:pPr algn="l">
              <a:spcAft>
                <a:spcPts val="1700"/>
              </a:spcAft>
              <a:defRPr sz="3000">
                <a:solidFill>
                  <a:srgbClr val="C4D1E1"/>
                </a:solidFill>
                <a:latin typeface="Aptos"/>
              </a:defRPr>
            </a:pPr>
            <a:r>
              <a:rPr sz="4000" dirty="0"/>
              <a:t>God’s truth and faithfulness never change.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446520"/>
            <a:ext cx="10332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C4D1E1"/>
                </a:solidFill>
                <a:latin typeface="Aptos"/>
              </a:defRPr>
            </a:pPr>
            <a:r>
              <a:t>ROMANS 3  •  THE GOSPEL OF GOD’S RIGHTEOUSNESS                                      08 / 24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76072"/>
            <a:ext cx="82296" cy="955548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530352"/>
            <a:ext cx="104698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E0B65B"/>
                </a:solidFill>
                <a:latin typeface="Aptos Display"/>
              </a:defRPr>
            </a:pPr>
            <a:r>
              <a:rPr sz="5400" dirty="0"/>
              <a:t>II. All Humanity Is Guilty</a:t>
            </a:r>
          </a:p>
        </p:txBody>
      </p:sp>
      <p:sp>
        <p:nvSpPr>
          <p:cNvPr id="4" name="Rectangle 3"/>
          <p:cNvSpPr/>
          <p:nvPr/>
        </p:nvSpPr>
        <p:spPr>
          <a:xfrm>
            <a:off x="960120" y="1508760"/>
            <a:ext cx="10149840" cy="22860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2658276"/>
            <a:ext cx="10058400" cy="15414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1700"/>
              </a:spcAft>
              <a:defRPr sz="3000">
                <a:solidFill>
                  <a:srgbClr val="F6F7FA"/>
                </a:solidFill>
                <a:latin typeface="Aptos"/>
              </a:defRPr>
            </a:pPr>
            <a:r>
              <a:rPr sz="4000" dirty="0"/>
              <a:t>Romans 3:9–20</a:t>
            </a:r>
          </a:p>
          <a:p>
            <a:pPr algn="l">
              <a:spcAft>
                <a:spcPts val="1700"/>
              </a:spcAft>
              <a:defRPr sz="3000">
                <a:solidFill>
                  <a:srgbClr val="C4D1E1"/>
                </a:solidFill>
                <a:latin typeface="Aptos"/>
              </a:defRPr>
            </a:pPr>
            <a:r>
              <a:rPr sz="4000" dirty="0"/>
              <a:t>Jews and Gentiles alike are under sin.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446520"/>
            <a:ext cx="10332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C4D1E1"/>
                </a:solidFill>
                <a:latin typeface="Aptos"/>
              </a:defRPr>
            </a:pPr>
            <a:r>
              <a:t>ROMANS 3  •  THE GOSPEL OF GOD’S RIGHTEOUSNESS                                      09 / 24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76072"/>
            <a:ext cx="82296" cy="932688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530352"/>
            <a:ext cx="104698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E0B65B"/>
                </a:solidFill>
                <a:latin typeface="Aptos Display"/>
              </a:defRPr>
            </a:pPr>
            <a:r>
              <a:rPr sz="5400" dirty="0"/>
              <a:t>None Righteous</a:t>
            </a:r>
          </a:p>
        </p:txBody>
      </p:sp>
      <p:sp>
        <p:nvSpPr>
          <p:cNvPr id="4" name="Rectangle 3"/>
          <p:cNvSpPr/>
          <p:nvPr/>
        </p:nvSpPr>
        <p:spPr>
          <a:xfrm>
            <a:off x="960120" y="1508760"/>
            <a:ext cx="10149840" cy="22860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2658276"/>
            <a:ext cx="10058400" cy="15414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1700"/>
              </a:spcAft>
              <a:defRPr sz="3000">
                <a:solidFill>
                  <a:srgbClr val="F6F7FA"/>
                </a:solidFill>
                <a:latin typeface="Aptos"/>
              </a:defRPr>
            </a:pPr>
            <a:r>
              <a:rPr sz="4000" dirty="0"/>
              <a:t>“There is none righteous, no, not one:”</a:t>
            </a:r>
          </a:p>
          <a:p>
            <a:pPr algn="l">
              <a:spcAft>
                <a:spcPts val="1700"/>
              </a:spcAft>
              <a:defRPr sz="3000">
                <a:solidFill>
                  <a:srgbClr val="C4D1E1"/>
                </a:solidFill>
                <a:latin typeface="Aptos"/>
              </a:defRPr>
            </a:pPr>
            <a:r>
              <a:rPr sz="4000" dirty="0"/>
              <a:t>— Romans 3:10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446520"/>
            <a:ext cx="10332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C4D1E1"/>
                </a:solidFill>
                <a:latin typeface="Aptos"/>
              </a:defRPr>
            </a:pPr>
            <a:r>
              <a:t>ROMANS 3  •  THE GOSPEL OF GOD’S RIGHTEOUSNESS                                      10 / 24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76072"/>
            <a:ext cx="82296" cy="923330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530352"/>
            <a:ext cx="104698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E0B65B"/>
                </a:solidFill>
                <a:latin typeface="Aptos Display"/>
              </a:defRPr>
            </a:pPr>
            <a:r>
              <a:rPr sz="5400" dirty="0"/>
              <a:t>The Law Reveals Sin</a:t>
            </a:r>
          </a:p>
        </p:txBody>
      </p:sp>
      <p:sp>
        <p:nvSpPr>
          <p:cNvPr id="4" name="Rectangle 3"/>
          <p:cNvSpPr/>
          <p:nvPr/>
        </p:nvSpPr>
        <p:spPr>
          <a:xfrm>
            <a:off x="960120" y="1508760"/>
            <a:ext cx="10149840" cy="22860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1905278"/>
            <a:ext cx="10058400" cy="320857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1700"/>
              </a:spcAft>
              <a:defRPr sz="2500">
                <a:solidFill>
                  <a:srgbClr val="F6F7FA"/>
                </a:solidFill>
                <a:latin typeface="Aptos"/>
              </a:defRPr>
            </a:pPr>
            <a:r>
              <a:rPr sz="4000" dirty="0"/>
              <a:t>“For by the law is the knowledge of sin.”</a:t>
            </a:r>
          </a:p>
          <a:p>
            <a:pPr algn="l">
              <a:spcAft>
                <a:spcPts val="1700"/>
              </a:spcAft>
              <a:defRPr sz="2500">
                <a:solidFill>
                  <a:srgbClr val="C4D1E1"/>
                </a:solidFill>
                <a:latin typeface="Aptos"/>
              </a:defRPr>
            </a:pPr>
            <a:r>
              <a:rPr sz="4000" dirty="0"/>
              <a:t>— Romans 3:20</a:t>
            </a:r>
          </a:p>
          <a:p>
            <a:pPr algn="l">
              <a:spcAft>
                <a:spcPts val="1700"/>
              </a:spcAft>
              <a:defRPr sz="2500">
                <a:solidFill>
                  <a:srgbClr val="C4D1E1"/>
                </a:solidFill>
                <a:latin typeface="Aptos"/>
              </a:defRPr>
            </a:pPr>
            <a:endParaRPr sz="4000" dirty="0"/>
          </a:p>
          <a:p>
            <a:pPr algn="l">
              <a:spcAft>
                <a:spcPts val="1700"/>
              </a:spcAft>
              <a:defRPr sz="2500">
                <a:solidFill>
                  <a:srgbClr val="C4D1E1"/>
                </a:solidFill>
                <a:latin typeface="Aptos"/>
              </a:defRPr>
            </a:pPr>
            <a:r>
              <a:rPr sz="4000" dirty="0"/>
              <a:t>A mirror reveals dirt; it cannot wash it away.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446520"/>
            <a:ext cx="10332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C4D1E1"/>
                </a:solidFill>
                <a:latin typeface="Aptos"/>
              </a:defRPr>
            </a:pPr>
            <a:r>
              <a:t>ROMANS 3  •  THE GOSPEL OF GOD’S RIGHTEOUSNESS                                      11 / 24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76072"/>
            <a:ext cx="82296" cy="955548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530352"/>
            <a:ext cx="104698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E0B65B"/>
                </a:solidFill>
                <a:latin typeface="Aptos Display"/>
              </a:defRPr>
            </a:pPr>
            <a:r>
              <a:rPr sz="5400" dirty="0"/>
              <a:t>III. Righteousness Through Faith</a:t>
            </a:r>
          </a:p>
        </p:txBody>
      </p:sp>
      <p:sp>
        <p:nvSpPr>
          <p:cNvPr id="4" name="Rectangle 3"/>
          <p:cNvSpPr/>
          <p:nvPr/>
        </p:nvSpPr>
        <p:spPr>
          <a:xfrm>
            <a:off x="960120" y="1508760"/>
            <a:ext cx="10149840" cy="22860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2658276"/>
            <a:ext cx="10058400" cy="15414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1700"/>
              </a:spcAft>
              <a:defRPr sz="3000">
                <a:solidFill>
                  <a:srgbClr val="F6F7FA"/>
                </a:solidFill>
                <a:latin typeface="Aptos"/>
              </a:defRPr>
            </a:pPr>
            <a:r>
              <a:rPr sz="4000" dirty="0"/>
              <a:t>Romans 3:21–22</a:t>
            </a:r>
          </a:p>
          <a:p>
            <a:pPr algn="l">
              <a:spcAft>
                <a:spcPts val="1700"/>
              </a:spcAft>
              <a:defRPr sz="3000">
                <a:solidFill>
                  <a:srgbClr val="C4D1E1"/>
                </a:solidFill>
                <a:latin typeface="Aptos"/>
              </a:defRPr>
            </a:pPr>
            <a:r>
              <a:rPr sz="4000" dirty="0"/>
              <a:t>“But now” — God reveals His saving answer.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446520"/>
            <a:ext cx="10332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C4D1E1"/>
                </a:solidFill>
                <a:latin typeface="Aptos"/>
              </a:defRPr>
            </a:pPr>
            <a:r>
              <a:t>ROMANS 3  •  THE GOSPEL OF GOD’S RIGHTEOUSNESS                                      12 / 24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76072"/>
            <a:ext cx="82296" cy="932688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530352"/>
            <a:ext cx="104698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E0B65B"/>
                </a:solidFill>
                <a:latin typeface="Aptos Display"/>
              </a:defRPr>
            </a:pPr>
            <a:r>
              <a:rPr sz="5400" dirty="0"/>
              <a:t>Apart from the Law</a:t>
            </a:r>
          </a:p>
        </p:txBody>
      </p:sp>
      <p:sp>
        <p:nvSpPr>
          <p:cNvPr id="4" name="Rectangle 3"/>
          <p:cNvSpPr/>
          <p:nvPr/>
        </p:nvSpPr>
        <p:spPr>
          <a:xfrm>
            <a:off x="960120" y="1508760"/>
            <a:ext cx="10149840" cy="22860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2350499"/>
            <a:ext cx="10058400" cy="215700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1700"/>
              </a:spcAft>
              <a:defRPr sz="3000">
                <a:solidFill>
                  <a:srgbClr val="F6F7FA"/>
                </a:solidFill>
                <a:latin typeface="Aptos"/>
              </a:defRPr>
            </a:pPr>
            <a:r>
              <a:rPr sz="4000" dirty="0"/>
              <a:t>“But now the righteousness of God without the law is manifested...”</a:t>
            </a:r>
          </a:p>
          <a:p>
            <a:pPr algn="l">
              <a:spcAft>
                <a:spcPts val="1700"/>
              </a:spcAft>
              <a:defRPr sz="3000">
                <a:solidFill>
                  <a:srgbClr val="C4D1E1"/>
                </a:solidFill>
                <a:latin typeface="Aptos"/>
              </a:defRPr>
            </a:pPr>
            <a:r>
              <a:rPr sz="4000" dirty="0"/>
              <a:t>— Romans 3:21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446520"/>
            <a:ext cx="10332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C4D1E1"/>
                </a:solidFill>
                <a:latin typeface="Aptos"/>
              </a:defRPr>
            </a:pPr>
            <a:r>
              <a:t>ROMANS 3  •  THE GOSPEL OF GOD’S RIGHTEOUSNESS                                      13 / 24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76072"/>
            <a:ext cx="82296" cy="955548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530352"/>
            <a:ext cx="104698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E0B65B"/>
                </a:solidFill>
                <a:latin typeface="Aptos Display"/>
              </a:defRPr>
            </a:pPr>
            <a:r>
              <a:rPr sz="5400" dirty="0"/>
              <a:t>Faith in Jesus Christ</a:t>
            </a:r>
          </a:p>
        </p:txBody>
      </p:sp>
      <p:sp>
        <p:nvSpPr>
          <p:cNvPr id="4" name="Rectangle 3"/>
          <p:cNvSpPr/>
          <p:nvPr/>
        </p:nvSpPr>
        <p:spPr>
          <a:xfrm>
            <a:off x="960120" y="1508760"/>
            <a:ext cx="10149840" cy="22860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2658276"/>
            <a:ext cx="10058400" cy="15414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1700"/>
              </a:spcAft>
              <a:defRPr sz="3000">
                <a:solidFill>
                  <a:srgbClr val="F6F7FA"/>
                </a:solidFill>
                <a:latin typeface="Aptos"/>
              </a:defRPr>
            </a:pPr>
            <a:r>
              <a:rPr sz="4000" dirty="0"/>
              <a:t>Righteousness is not earned or purchased.</a:t>
            </a:r>
          </a:p>
          <a:p>
            <a:pPr algn="l">
              <a:spcAft>
                <a:spcPts val="1700"/>
              </a:spcAft>
              <a:defRPr sz="3000">
                <a:solidFill>
                  <a:srgbClr val="C4D1E1"/>
                </a:solidFill>
                <a:latin typeface="Aptos"/>
              </a:defRPr>
            </a:pPr>
            <a:r>
              <a:rPr sz="4000" dirty="0"/>
              <a:t>It is received by trusting Jesus Christ.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446520"/>
            <a:ext cx="10332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C4D1E1"/>
                </a:solidFill>
                <a:latin typeface="Aptos"/>
              </a:defRPr>
            </a:pPr>
            <a:r>
              <a:t>ROMANS 3  •  THE GOSPEL OF GOD’S RIGHTEOUSNESS                                      14 / 24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76072"/>
            <a:ext cx="82296" cy="955548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530352"/>
            <a:ext cx="104698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E0B65B"/>
                </a:solidFill>
                <a:latin typeface="Aptos Display"/>
              </a:defRPr>
            </a:pPr>
            <a:r>
              <a:rPr sz="5400" dirty="0"/>
              <a:t>A Question for Every Heart</a:t>
            </a:r>
          </a:p>
        </p:txBody>
      </p:sp>
      <p:sp>
        <p:nvSpPr>
          <p:cNvPr id="4" name="Rectangle 3"/>
          <p:cNvSpPr/>
          <p:nvPr/>
        </p:nvSpPr>
        <p:spPr>
          <a:xfrm>
            <a:off x="960120" y="1508760"/>
            <a:ext cx="10149840" cy="22860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2658276"/>
            <a:ext cx="10058400" cy="15414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1700"/>
              </a:spcAft>
              <a:defRPr sz="3000">
                <a:solidFill>
                  <a:srgbClr val="F6F7FA"/>
                </a:solidFill>
                <a:latin typeface="Aptos"/>
              </a:defRPr>
            </a:pPr>
            <a:r>
              <a:rPr sz="4000" dirty="0"/>
              <a:t>What are you trusting for salvation?</a:t>
            </a:r>
          </a:p>
          <a:p>
            <a:pPr algn="ctr">
              <a:spcAft>
                <a:spcPts val="1700"/>
              </a:spcAft>
              <a:defRPr sz="3000">
                <a:solidFill>
                  <a:srgbClr val="C4D1E1"/>
                </a:solidFill>
                <a:latin typeface="Aptos"/>
              </a:defRPr>
            </a:pPr>
            <a:r>
              <a:rPr sz="4000" dirty="0"/>
              <a:t>Your good works — or Jesus Christ?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446520"/>
            <a:ext cx="10332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C4D1E1"/>
                </a:solidFill>
                <a:latin typeface="Aptos"/>
              </a:defRPr>
            </a:pPr>
            <a:r>
              <a:t>ROMANS 3  •  THE GOSPEL OF GOD’S RIGHTEOUSNESS                                      15 / 24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76072"/>
            <a:ext cx="82296" cy="923330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530352"/>
            <a:ext cx="104698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E0B65B"/>
                </a:solidFill>
                <a:latin typeface="Aptos Display"/>
              </a:defRPr>
            </a:pPr>
            <a:r>
              <a:rPr sz="5400" dirty="0"/>
              <a:t>IV. Justified Freely by Grace</a:t>
            </a:r>
          </a:p>
        </p:txBody>
      </p:sp>
      <p:sp>
        <p:nvSpPr>
          <p:cNvPr id="4" name="Rectangle 3"/>
          <p:cNvSpPr/>
          <p:nvPr/>
        </p:nvSpPr>
        <p:spPr>
          <a:xfrm>
            <a:off x="960120" y="1508760"/>
            <a:ext cx="10149840" cy="22860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2350499"/>
            <a:ext cx="10058400" cy="215700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1700"/>
              </a:spcAft>
              <a:defRPr sz="3000">
                <a:solidFill>
                  <a:srgbClr val="F6F7FA"/>
                </a:solidFill>
                <a:latin typeface="Aptos"/>
              </a:defRPr>
            </a:pPr>
            <a:r>
              <a:rPr sz="4000" dirty="0"/>
              <a:t>Romans 3:23–26</a:t>
            </a:r>
          </a:p>
          <a:p>
            <a:pPr algn="l">
              <a:spcAft>
                <a:spcPts val="1700"/>
              </a:spcAft>
              <a:defRPr sz="3000">
                <a:solidFill>
                  <a:srgbClr val="C4D1E1"/>
                </a:solidFill>
                <a:latin typeface="Aptos"/>
              </a:defRPr>
            </a:pPr>
            <a:r>
              <a:rPr sz="4000" dirty="0"/>
              <a:t>God provides redemption through Jesus Christ.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446520"/>
            <a:ext cx="10332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C4D1E1"/>
                </a:solidFill>
                <a:latin typeface="Aptos"/>
              </a:defRPr>
            </a:pPr>
            <a:r>
              <a:t>ROMANS 3  •  THE GOSPEL OF GOD’S RIGHTEOUSNESS                                      16 / 24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76072"/>
            <a:ext cx="82296" cy="923330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530352"/>
            <a:ext cx="104698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E0B65B"/>
                </a:solidFill>
                <a:latin typeface="Aptos Display"/>
              </a:defRPr>
            </a:pPr>
            <a:r>
              <a:rPr sz="5400" dirty="0"/>
              <a:t>All Have Sinned</a:t>
            </a:r>
          </a:p>
        </p:txBody>
      </p:sp>
      <p:sp>
        <p:nvSpPr>
          <p:cNvPr id="4" name="Rectangle 3"/>
          <p:cNvSpPr/>
          <p:nvPr/>
        </p:nvSpPr>
        <p:spPr>
          <a:xfrm>
            <a:off x="960120" y="1508760"/>
            <a:ext cx="10149840" cy="22860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2350499"/>
            <a:ext cx="10058400" cy="215700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1700"/>
              </a:spcAft>
              <a:defRPr sz="3000">
                <a:solidFill>
                  <a:srgbClr val="F6F7FA"/>
                </a:solidFill>
                <a:latin typeface="Aptos"/>
              </a:defRPr>
            </a:pPr>
            <a:r>
              <a:rPr sz="4000" dirty="0"/>
              <a:t>“For all have sinned, and come short of the glory of God;”</a:t>
            </a:r>
          </a:p>
          <a:p>
            <a:pPr algn="l">
              <a:spcAft>
                <a:spcPts val="1700"/>
              </a:spcAft>
              <a:defRPr sz="3000">
                <a:solidFill>
                  <a:srgbClr val="C4D1E1"/>
                </a:solidFill>
                <a:latin typeface="Aptos"/>
              </a:defRPr>
            </a:pPr>
            <a:r>
              <a:rPr sz="4000" dirty="0"/>
              <a:t>— Romans 3:23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446520"/>
            <a:ext cx="10332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C4D1E1"/>
                </a:solidFill>
                <a:latin typeface="Aptos"/>
              </a:defRPr>
            </a:pPr>
            <a:r>
              <a:t>ROMANS 3  •  THE GOSPEL OF GOD’S RIGHTEOUSNESS                                      17 / 24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76072"/>
            <a:ext cx="82296" cy="932688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530352"/>
            <a:ext cx="104698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E0B65B"/>
                </a:solidFill>
                <a:latin typeface="Aptos Display"/>
              </a:defRPr>
            </a:pPr>
            <a:r>
              <a:rPr sz="5400" dirty="0"/>
              <a:t>Justified Freely</a:t>
            </a:r>
          </a:p>
        </p:txBody>
      </p:sp>
      <p:sp>
        <p:nvSpPr>
          <p:cNvPr id="4" name="Rectangle 3"/>
          <p:cNvSpPr/>
          <p:nvPr/>
        </p:nvSpPr>
        <p:spPr>
          <a:xfrm>
            <a:off x="960120" y="1508760"/>
            <a:ext cx="10149840" cy="22860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2350499"/>
            <a:ext cx="10058400" cy="215700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1700"/>
              </a:spcAft>
              <a:defRPr sz="3000">
                <a:solidFill>
                  <a:srgbClr val="F6F7FA"/>
                </a:solidFill>
                <a:latin typeface="Aptos"/>
              </a:defRPr>
            </a:pPr>
            <a:r>
              <a:rPr sz="4000" dirty="0"/>
              <a:t>“Being justified freely by his grace through the redemption that is in Christ Jesus:”</a:t>
            </a:r>
          </a:p>
          <a:p>
            <a:pPr algn="l">
              <a:spcAft>
                <a:spcPts val="1700"/>
              </a:spcAft>
              <a:defRPr sz="3000">
                <a:solidFill>
                  <a:srgbClr val="C4D1E1"/>
                </a:solidFill>
                <a:latin typeface="Aptos"/>
              </a:defRPr>
            </a:pPr>
            <a:r>
              <a:rPr sz="4000" dirty="0"/>
              <a:t>— Romans 3:24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446520"/>
            <a:ext cx="10332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C4D1E1"/>
                </a:solidFill>
                <a:latin typeface="Aptos"/>
              </a:defRPr>
            </a:pPr>
            <a:r>
              <a:t>ROMANS 3  •  THE GOSPEL OF GOD’S RIGHTEOUSNESS                                      18 / 24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76072"/>
            <a:ext cx="82296" cy="932688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530352"/>
            <a:ext cx="104698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E0B65B"/>
                </a:solidFill>
                <a:latin typeface="Aptos Display"/>
              </a:defRPr>
            </a:pPr>
            <a:r>
              <a:rPr sz="5400" dirty="0"/>
              <a:t>Just and the Justifier</a:t>
            </a:r>
          </a:p>
        </p:txBody>
      </p:sp>
      <p:sp>
        <p:nvSpPr>
          <p:cNvPr id="4" name="Rectangle 3"/>
          <p:cNvSpPr/>
          <p:nvPr/>
        </p:nvSpPr>
        <p:spPr>
          <a:xfrm>
            <a:off x="960120" y="1508760"/>
            <a:ext cx="10149840" cy="22860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2350499"/>
            <a:ext cx="10058400" cy="215700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1700"/>
              </a:spcAft>
              <a:defRPr sz="3000">
                <a:solidFill>
                  <a:srgbClr val="F6F7FA"/>
                </a:solidFill>
                <a:latin typeface="Aptos"/>
              </a:defRPr>
            </a:pPr>
            <a:r>
              <a:rPr sz="4000" dirty="0"/>
              <a:t>“That he might be just, and the justifier of him which believeth in Jesus.”</a:t>
            </a:r>
          </a:p>
          <a:p>
            <a:pPr algn="l">
              <a:spcAft>
                <a:spcPts val="1700"/>
              </a:spcAft>
              <a:defRPr sz="3000">
                <a:solidFill>
                  <a:srgbClr val="C4D1E1"/>
                </a:solidFill>
                <a:latin typeface="Aptos"/>
              </a:defRPr>
            </a:pPr>
            <a:r>
              <a:rPr sz="4000" dirty="0"/>
              <a:t>— Romans 3:26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446520"/>
            <a:ext cx="10332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C4D1E1"/>
                </a:solidFill>
                <a:latin typeface="Aptos"/>
              </a:defRPr>
            </a:pPr>
            <a:r>
              <a:t>ROMANS 3  •  THE GOSPEL OF GOD’S RIGHTEOUSNESS                                      19 / 24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76072"/>
            <a:ext cx="82296" cy="932688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530352"/>
            <a:ext cx="104698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E0B65B"/>
                </a:solidFill>
                <a:latin typeface="Aptos Display"/>
              </a:defRPr>
            </a:pPr>
            <a:r>
              <a:rPr sz="5400" dirty="0"/>
              <a:t>V. Boasting Is Excluded</a:t>
            </a:r>
          </a:p>
        </p:txBody>
      </p:sp>
      <p:sp>
        <p:nvSpPr>
          <p:cNvPr id="4" name="Rectangle 3"/>
          <p:cNvSpPr/>
          <p:nvPr/>
        </p:nvSpPr>
        <p:spPr>
          <a:xfrm>
            <a:off x="960120" y="1508760"/>
            <a:ext cx="10149840" cy="22860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2658276"/>
            <a:ext cx="10058400" cy="15414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1700"/>
              </a:spcAft>
              <a:defRPr sz="3000">
                <a:solidFill>
                  <a:srgbClr val="F6F7FA"/>
                </a:solidFill>
                <a:latin typeface="Aptos"/>
              </a:defRPr>
            </a:pPr>
            <a:r>
              <a:rPr sz="4000" dirty="0"/>
              <a:t>Romans 3:27–31</a:t>
            </a:r>
          </a:p>
          <a:p>
            <a:pPr algn="l">
              <a:spcAft>
                <a:spcPts val="1700"/>
              </a:spcAft>
              <a:defRPr sz="3000">
                <a:solidFill>
                  <a:srgbClr val="C4D1E1"/>
                </a:solidFill>
                <a:latin typeface="Aptos"/>
              </a:defRPr>
            </a:pPr>
            <a:r>
              <a:rPr sz="4000" dirty="0"/>
              <a:t>Salvation gives all glory to God.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446520"/>
            <a:ext cx="10332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C4D1E1"/>
                </a:solidFill>
                <a:latin typeface="Aptos"/>
              </a:defRPr>
            </a:pPr>
            <a:r>
              <a:t>ROMANS 3  •  THE GOSPEL OF GOD’S RIGHTEOUSNESS                                      20 / 24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76072"/>
            <a:ext cx="82296" cy="923330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530352"/>
            <a:ext cx="104698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E0B65B"/>
                </a:solidFill>
                <a:latin typeface="Aptos Display"/>
              </a:defRPr>
            </a:pPr>
            <a:r>
              <a:rPr sz="5400" dirty="0"/>
              <a:t>Justified by Faith</a:t>
            </a:r>
          </a:p>
        </p:txBody>
      </p:sp>
      <p:sp>
        <p:nvSpPr>
          <p:cNvPr id="4" name="Rectangle 3"/>
          <p:cNvSpPr/>
          <p:nvPr/>
        </p:nvSpPr>
        <p:spPr>
          <a:xfrm>
            <a:off x="960120" y="1508760"/>
            <a:ext cx="10149840" cy="22860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2042723"/>
            <a:ext cx="10058400" cy="2772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1700"/>
              </a:spcAft>
              <a:defRPr sz="3000">
                <a:solidFill>
                  <a:srgbClr val="F6F7FA"/>
                </a:solidFill>
                <a:latin typeface="Aptos"/>
              </a:defRPr>
            </a:pPr>
            <a:r>
              <a:rPr sz="4000" dirty="0"/>
              <a:t>“Therefore we conclude that a man is justified by faith without the deeds of the law.”</a:t>
            </a:r>
          </a:p>
          <a:p>
            <a:pPr algn="l">
              <a:spcAft>
                <a:spcPts val="1700"/>
              </a:spcAft>
              <a:defRPr sz="3000">
                <a:solidFill>
                  <a:srgbClr val="C4D1E1"/>
                </a:solidFill>
                <a:latin typeface="Aptos"/>
              </a:defRPr>
            </a:pPr>
            <a:r>
              <a:rPr sz="4000" dirty="0"/>
              <a:t>— Romans 3:28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446520"/>
            <a:ext cx="10332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C4D1E1"/>
                </a:solidFill>
                <a:latin typeface="Aptos"/>
              </a:defRPr>
            </a:pPr>
            <a:r>
              <a:t>ROMANS 3  •  THE GOSPEL OF GOD’S RIGHTEOUSNESS                                      21 / 24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76072"/>
            <a:ext cx="82296" cy="923330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530352"/>
            <a:ext cx="104698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E0B65B"/>
                </a:solidFill>
                <a:latin typeface="Aptos Display"/>
              </a:defRPr>
            </a:pPr>
            <a:r>
              <a:rPr sz="5400" dirty="0"/>
              <a:t>Five Take-Home Truths</a:t>
            </a:r>
          </a:p>
        </p:txBody>
      </p:sp>
      <p:sp>
        <p:nvSpPr>
          <p:cNvPr id="4" name="Rectangle 3"/>
          <p:cNvSpPr/>
          <p:nvPr/>
        </p:nvSpPr>
        <p:spPr>
          <a:xfrm>
            <a:off x="960120" y="1508760"/>
            <a:ext cx="10149840" cy="22860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1994538"/>
            <a:ext cx="10058400" cy="358046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  <a:defRPr sz="2500">
                <a:solidFill>
                  <a:srgbClr val="F6F7FA"/>
                </a:solidFill>
                <a:latin typeface="Aptos"/>
              </a:defRPr>
            </a:pPr>
            <a:r>
              <a:rPr sz="4000" dirty="0"/>
              <a:t>God is faithful.</a:t>
            </a:r>
          </a:p>
          <a:p>
            <a:pPr algn="l">
              <a:spcAft>
                <a:spcPts val="800"/>
              </a:spcAft>
              <a:defRPr sz="2500">
                <a:solidFill>
                  <a:srgbClr val="C4D1E1"/>
                </a:solidFill>
                <a:latin typeface="Aptos"/>
              </a:defRPr>
            </a:pPr>
            <a:r>
              <a:rPr sz="4000" dirty="0"/>
              <a:t>All have sinned.</a:t>
            </a:r>
          </a:p>
          <a:p>
            <a:pPr algn="l">
              <a:spcAft>
                <a:spcPts val="800"/>
              </a:spcAft>
              <a:defRPr sz="2500">
                <a:solidFill>
                  <a:srgbClr val="C4D1E1"/>
                </a:solidFill>
                <a:latin typeface="Aptos"/>
              </a:defRPr>
            </a:pPr>
            <a:r>
              <a:rPr sz="4000" dirty="0"/>
              <a:t>Christ provides righteousness.</a:t>
            </a:r>
          </a:p>
          <a:p>
            <a:pPr algn="l">
              <a:spcAft>
                <a:spcPts val="800"/>
              </a:spcAft>
              <a:defRPr sz="2500">
                <a:solidFill>
                  <a:srgbClr val="C4D1E1"/>
                </a:solidFill>
                <a:latin typeface="Aptos"/>
              </a:defRPr>
            </a:pPr>
            <a:r>
              <a:rPr sz="4000" dirty="0"/>
              <a:t>Grace justifies the believer.</a:t>
            </a:r>
          </a:p>
          <a:p>
            <a:pPr algn="l">
              <a:spcAft>
                <a:spcPts val="800"/>
              </a:spcAft>
              <a:defRPr sz="2500">
                <a:solidFill>
                  <a:srgbClr val="C4D1E1"/>
                </a:solidFill>
                <a:latin typeface="Aptos"/>
              </a:defRPr>
            </a:pPr>
            <a:r>
              <a:rPr sz="4000" dirty="0"/>
              <a:t>All glory belongs to God.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446520"/>
            <a:ext cx="10332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C4D1E1"/>
                </a:solidFill>
                <a:latin typeface="Aptos"/>
              </a:defRPr>
            </a:pPr>
            <a:r>
              <a:t>ROMANS 3  •  THE GOSPEL OF GOD’S RIGHTEOUSNESS                                      22 / 24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76072"/>
            <a:ext cx="82296" cy="923330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530352"/>
            <a:ext cx="104698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E0B65B"/>
                </a:solidFill>
                <a:latin typeface="Aptos Display"/>
              </a:defRPr>
            </a:pPr>
            <a:r>
              <a:rPr sz="5400" dirty="0"/>
              <a:t>An Invitation to Trust Christ</a:t>
            </a:r>
          </a:p>
        </p:txBody>
      </p:sp>
      <p:sp>
        <p:nvSpPr>
          <p:cNvPr id="4" name="Rectangle 3"/>
          <p:cNvSpPr/>
          <p:nvPr/>
        </p:nvSpPr>
        <p:spPr>
          <a:xfrm>
            <a:off x="960120" y="1508760"/>
            <a:ext cx="10149840" cy="22860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1824714"/>
            <a:ext cx="10058400" cy="320857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1700"/>
              </a:spcAft>
              <a:defRPr sz="2500">
                <a:solidFill>
                  <a:srgbClr val="F6F7FA"/>
                </a:solidFill>
                <a:latin typeface="Aptos"/>
              </a:defRPr>
            </a:pPr>
            <a:r>
              <a:rPr sz="4000" dirty="0"/>
              <a:t>Admit your need of a Savior.</a:t>
            </a:r>
          </a:p>
          <a:p>
            <a:pPr algn="l">
              <a:spcAft>
                <a:spcPts val="1700"/>
              </a:spcAft>
              <a:defRPr sz="2500">
                <a:solidFill>
                  <a:srgbClr val="C4D1E1"/>
                </a:solidFill>
                <a:latin typeface="Aptos"/>
              </a:defRPr>
            </a:pPr>
            <a:r>
              <a:rPr sz="4000" dirty="0"/>
              <a:t>Believe that Jesus died and rose again.</a:t>
            </a:r>
          </a:p>
          <a:p>
            <a:pPr algn="l">
              <a:spcAft>
                <a:spcPts val="1700"/>
              </a:spcAft>
              <a:defRPr sz="2500">
                <a:solidFill>
                  <a:srgbClr val="C4D1E1"/>
                </a:solidFill>
                <a:latin typeface="Aptos"/>
              </a:defRPr>
            </a:pPr>
            <a:r>
              <a:rPr sz="4000" dirty="0"/>
              <a:t>Turn to Him in repentance and faith.</a:t>
            </a:r>
          </a:p>
          <a:p>
            <a:pPr algn="l">
              <a:spcAft>
                <a:spcPts val="1700"/>
              </a:spcAft>
              <a:defRPr sz="2500">
                <a:solidFill>
                  <a:srgbClr val="C4D1E1"/>
                </a:solidFill>
                <a:latin typeface="Aptos"/>
              </a:defRPr>
            </a:pPr>
            <a:r>
              <a:rPr sz="4000" dirty="0"/>
              <a:t>Rest in His grace — not your works.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446520"/>
            <a:ext cx="10332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C4D1E1"/>
                </a:solidFill>
                <a:latin typeface="Aptos"/>
              </a:defRPr>
            </a:pPr>
            <a:r>
              <a:t>ROMANS 3  •  THE GOSPEL OF GOD’S RIGHTEOUSNESS                                      23 / 24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76072"/>
            <a:ext cx="82296" cy="923330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530352"/>
            <a:ext cx="104698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500" b="1">
                <a:solidFill>
                  <a:srgbClr val="E0B65B"/>
                </a:solidFill>
                <a:latin typeface="Aptos Display"/>
              </a:defRPr>
            </a:pPr>
            <a:r>
              <a:rPr sz="5400" dirty="0"/>
              <a:t>From Guilty to Justified</a:t>
            </a:r>
          </a:p>
        </p:txBody>
      </p:sp>
      <p:sp>
        <p:nvSpPr>
          <p:cNvPr id="4" name="Rectangle 3"/>
          <p:cNvSpPr/>
          <p:nvPr/>
        </p:nvSpPr>
        <p:spPr>
          <a:xfrm>
            <a:off x="960120" y="1508760"/>
            <a:ext cx="10149840" cy="22860"/>
          </a:xfrm>
          <a:prstGeom prst="rect">
            <a:avLst/>
          </a:prstGeom>
          <a:solidFill>
            <a:srgbClr val="E0B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1824714"/>
            <a:ext cx="10058400" cy="320857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1700"/>
              </a:spcAft>
              <a:defRPr sz="3300">
                <a:solidFill>
                  <a:srgbClr val="F6F7FA"/>
                </a:solidFill>
                <a:latin typeface="Aptos"/>
              </a:defRPr>
            </a:pPr>
            <a:r>
              <a:rPr sz="4000" dirty="0"/>
              <a:t>“Being justified freely by his grace...”</a:t>
            </a:r>
          </a:p>
          <a:p>
            <a:pPr algn="ctr">
              <a:spcAft>
                <a:spcPts val="1700"/>
              </a:spcAft>
              <a:defRPr sz="3300">
                <a:solidFill>
                  <a:srgbClr val="C4D1E1"/>
                </a:solidFill>
                <a:latin typeface="Aptos"/>
              </a:defRPr>
            </a:pPr>
            <a:r>
              <a:rPr sz="4000" dirty="0"/>
              <a:t>— Romans 3:24</a:t>
            </a:r>
          </a:p>
          <a:p>
            <a:pPr algn="ctr">
              <a:spcAft>
                <a:spcPts val="1700"/>
              </a:spcAft>
              <a:defRPr sz="3300">
                <a:solidFill>
                  <a:srgbClr val="C4D1E1"/>
                </a:solidFill>
                <a:latin typeface="Aptos"/>
              </a:defRPr>
            </a:pPr>
            <a:endParaRPr sz="4000" dirty="0"/>
          </a:p>
          <a:p>
            <a:pPr algn="ctr">
              <a:spcAft>
                <a:spcPts val="1700"/>
              </a:spcAft>
              <a:defRPr sz="3300">
                <a:solidFill>
                  <a:srgbClr val="C4D1E1"/>
                </a:solidFill>
                <a:latin typeface="Aptos"/>
              </a:defRPr>
            </a:pPr>
            <a:r>
              <a:rPr sz="4000" dirty="0"/>
              <a:t>To God be the glory!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6446520"/>
            <a:ext cx="10332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C4D1E1"/>
                </a:solidFill>
                <a:latin typeface="Aptos"/>
              </a:defRPr>
            </a:pPr>
            <a:r>
              <a:t>ROMANS 3  •  THE GOSPEL OF GOD’S RIGHTEOUSNESS                                      24 / 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776</Words>
  <Application>Microsoft Office PowerPoint</Application>
  <PresentationFormat>Widescreen</PresentationFormat>
  <Paragraphs>108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Alan Holden</cp:lastModifiedBy>
  <cp:revision>2</cp:revision>
  <dcterms:created xsi:type="dcterms:W3CDTF">2013-01-27T09:14:16Z</dcterms:created>
  <dcterms:modified xsi:type="dcterms:W3CDTF">2026-10-21T13:58:06Z</dcterms:modified>
  <cp:category/>
</cp:coreProperties>
</file>