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ROMANS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Faithful Servants and Lasting Fellowship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The People Behind the Ministry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01 / 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4800" dirty="0"/>
              <a:t>THE PEOPLE BEHIND THE MINISTRY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God accomplishes His work through faithful believers who serve together.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02 / 24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KEY VERSE • ROMANS 16:16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“Salute one another with an holy kiss. The churches of Christ salute you.”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03 / 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76072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OUR CENTRAL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Every Christian has a place in God’s work.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Every act of faithful service matters to Him.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04 / 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FIVE TRUTHS FROM ROMANS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5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1. Every believer has a place</a:t>
            </a:r>
          </a:p>
          <a:p>
            <a:pPr>
              <a:spcAft>
                <a:spcPts val="1500"/>
              </a:spcAft>
              <a:defRPr sz="25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2. The Gospel creates a family</a:t>
            </a:r>
          </a:p>
          <a:p>
            <a:pPr>
              <a:spcAft>
                <a:spcPts val="1500"/>
              </a:spcAft>
              <a:defRPr sz="25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3. Guard against false teaching</a:t>
            </a:r>
          </a:p>
          <a:p>
            <a:pPr>
              <a:spcAft>
                <a:spcPts val="1500"/>
              </a:spcAft>
              <a:defRPr sz="25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4. Ministry requires cooperation</a:t>
            </a:r>
          </a:p>
          <a:p>
            <a:pPr>
              <a:spcAft>
                <a:spcPts val="1500"/>
              </a:spcAft>
              <a:defRPr sz="25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5. All glory belongs to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05 / 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I. EVERY BELIEVER HAS A PLACE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Romans 16:1–2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Phoebe: a faithful servant of the church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06 / 24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PHOEBE’S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2131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“I commend unto you Phebe our sister, which is a servant of the church which is at Cenchrea:”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— Romans 16:1 (KJV)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07 / 24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SERVICE THAT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Hospitality • Encouragement • Prayer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Giving • Teaching • Practical help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08 / 24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4800" dirty="0"/>
              <a:t>APPLICATION • SERVE FAITHFULLY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You may not be able to do everything.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But God can use what you faithfully offer.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09 / 24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II. THE GOSPEL CREATES A FAMILY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Romans 16:3–16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Different people. Different gifts. One Savior.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10 / 24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PRISCILLA AND AQUILA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2131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“Greet Priscilla and Aquila my helpers in Christ Jesus:”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— Romans 16:3 (KJV)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11 / 24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A CHURCH OF MANY SERVANTS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Mary labored faithfully.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Priscilla and Aquila opened their home.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Paul remembered those who served.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12 / 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4800" dirty="0"/>
              <a:t>APPLICATION • ENCOURAGE OTHERS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Who serves quietly in our church?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Who could you thank this week?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13 / 24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III. GUARD THE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Romans 16:17–20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Love and discernment belong together.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14 / 24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BEWARE OF DIVISION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2746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“...mark them which cause divisions and offences contrary to the doctrine which ye have learned; and avoid them.”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— Romans 16:17 (KJV)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15 / 24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WISE ABOUT WHAT IS GOOD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Know the Scriptures.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Test what you hear.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Protect unity without compromising truth.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16 / 24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4800" dirty="0"/>
              <a:t>IV. MINISTRY REQUIRES PARTNERSHIP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2131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Romans 16:21–24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The Gospel advances through many faithful hands.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17 / 24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THE QUIET CONTRIBUTORS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Timothy — fellow worker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Tertius — wrote the letter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Gaius — offered hospitality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18 / 24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APPLICATION • WORK TOGETHER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Some preach. Some teach. Some give.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Some pray. Some welcome.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All can serve Christ.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19 / 24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V. ALL GLORY BELONGS TO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Romans 16:25–27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The Gospel reveals God’s wisdom and power.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20 / 24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THE FINAL DOXOLOGY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2131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“To God only wise, be glory through Jesus Christ for ever. Amen.”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— Romans 16:27 (KJV)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21 / 24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THE MESSAGE OF ROMANS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3131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5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All have sinned.</a:t>
            </a:r>
          </a:p>
          <a:p>
            <a:pPr>
              <a:spcAft>
                <a:spcPts val="1500"/>
              </a:spcAft>
              <a:defRPr sz="25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Christ saves by grace through faith.</a:t>
            </a:r>
          </a:p>
          <a:p>
            <a:pPr>
              <a:spcAft>
                <a:spcPts val="1500"/>
              </a:spcAft>
              <a:defRPr sz="25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God transforms His people.</a:t>
            </a:r>
          </a:p>
          <a:p>
            <a:pPr>
              <a:spcAft>
                <a:spcPts val="1500"/>
              </a:spcAft>
              <a:defRPr sz="25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All glory belongs to Him.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22 / 24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502920"/>
            <a:ext cx="108813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4800" dirty="0"/>
              <a:t>INVITATION • RESPOND TO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Have you trusted Jesus Christ as Savior?</a:t>
            </a:r>
          </a:p>
          <a:p>
            <a:pPr>
              <a:spcAft>
                <a:spcPts val="1500"/>
              </a:spcAft>
              <a:defRPr sz="29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Where is He calling you to serve faithfully?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23 / 24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344168"/>
            <a:ext cx="1051560" cy="50292"/>
          </a:xfrm>
          <a:prstGeom prst="rect">
            <a:avLst/>
          </a:prstGeom>
          <a:solidFill>
            <a:srgbClr val="E0B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76072" y="544068"/>
            <a:ext cx="1088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3000" b="1">
                <a:solidFill>
                  <a:srgbClr val="E0B85E"/>
                </a:solidFill>
                <a:latin typeface="Aptos"/>
              </a:defRPr>
            </a:pPr>
            <a:r>
              <a:rPr sz="5400" dirty="0"/>
              <a:t>GO IN FAITHFULNESS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64792"/>
            <a:ext cx="10744200" cy="3131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5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“...your </a:t>
            </a:r>
            <a:r>
              <a:rPr sz="4000" dirty="0" err="1"/>
              <a:t>labour</a:t>
            </a:r>
            <a:r>
              <a:rPr sz="4000" dirty="0"/>
              <a:t> is not in vain in the Lord.”</a:t>
            </a:r>
          </a:p>
          <a:p>
            <a:pPr>
              <a:spcAft>
                <a:spcPts val="1500"/>
              </a:spcAft>
              <a:defRPr sz="25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— 1 Corinthians 15:58 (KJV)</a:t>
            </a:r>
          </a:p>
          <a:p>
            <a:pPr>
              <a:spcAft>
                <a:spcPts val="1500"/>
              </a:spcAft>
              <a:defRPr sz="2500" b="0">
                <a:solidFill>
                  <a:srgbClr val="F7F9FC"/>
                </a:solidFill>
                <a:latin typeface="Aptos"/>
              </a:defRPr>
            </a:pPr>
            <a:endParaRPr sz="4000" dirty="0"/>
          </a:p>
          <a:p>
            <a:pPr>
              <a:spcAft>
                <a:spcPts val="1500"/>
              </a:spcAft>
              <a:defRPr sz="2500" b="0">
                <a:solidFill>
                  <a:srgbClr val="F7F9FC"/>
                </a:solidFill>
                <a:latin typeface="Aptos"/>
              </a:defRPr>
            </a:pPr>
            <a:r>
              <a:rPr sz="4000" dirty="0"/>
              <a:t>To God be the glory!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6768" y="6419088"/>
            <a:ext cx="9144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100" b="0">
                <a:solidFill>
                  <a:srgbClr val="B9C9DC"/>
                </a:solidFill>
                <a:latin typeface="Aptos"/>
              </a:defRPr>
            </a:pPr>
            <a:r>
              <a:t>24 / 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574</Words>
  <Application>Microsoft Office PowerPoint</Application>
  <PresentationFormat>Widescreen</PresentationFormat>
  <Paragraphs>105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Alan Holden</cp:lastModifiedBy>
  <cp:revision>2</cp:revision>
  <dcterms:created xsi:type="dcterms:W3CDTF">2013-01-27T09:14:16Z</dcterms:created>
  <dcterms:modified xsi:type="dcterms:W3CDTF">2026-10-21T17:05:03Z</dcterms:modified>
  <cp:category/>
</cp:coreProperties>
</file>