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2980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THE RIGHTEOUSNESS THAT COMES BY FAITH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632007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Romans 10:1–21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THE CENTRAL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How can a sinful person be made right with a holy God?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THE MESSAGE OF ROMANS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Salvation is not achieved by human effort.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It is received through faith in Jesus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FIVE TRUTHS FROM ROMANS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38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1. Religious sincerity cannot save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2. Salvation is received through faith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3. God’s invitation extends to everyone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4. The Gospel must be proclaimed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5. Hearing requires a response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I. RELIGIOUS SINCERITY CANNOT SAVE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68693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B9C7D3"/>
                </a:solidFill>
                <a:latin typeface="Aptos"/>
              </a:defRPr>
            </a:pPr>
            <a:r>
              <a:rPr sz="4000" dirty="0"/>
              <a:t>Romans 10:1–4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05840" y="731520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ZEAL IS NOT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“For I bear them record that they have a zeal of God, but not according to knowledge.”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10:2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CHRIST IS OUR RIGHTEOUSNESS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“For Christ is the end of the law for righteousness to every one that believeth.”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4000" dirty="0"/>
              <a:t>— Romans 10:4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WHAT ARE YOU TRUSTING?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Not church membership.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Not baptism or good works.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Trust Jesus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II. SALVATION IS RECEIVED THROUGH FAITH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24304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B9C7D3"/>
                </a:solidFill>
                <a:latin typeface="Aptos"/>
              </a:defRPr>
            </a:pPr>
            <a:r>
              <a:rPr sz="4000" dirty="0"/>
              <a:t>Romans 10:5–10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CONFESS AND BELIEVE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3164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“That if thou shalt confess with thy mouth the Lord Jesus, and shalt believe in thine heart that God hath raised him from the dead, thou shalt be saved.”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10:9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KNOWING ABOUT JESUS IS NOT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49270"/>
            <a:ext cx="100126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Saving faith means personally trusting the crucified and risen Lord.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III. GOD’S INVITATION EXTENDS TO EVERYONE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49270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B9C7D3"/>
                </a:solidFill>
                <a:latin typeface="Aptos"/>
              </a:defRPr>
            </a:pPr>
            <a:r>
              <a:rPr sz="4000" dirty="0"/>
              <a:t>Romans 10:11–13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WHOSOEVER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“For whosoever shall call upon the name of the Lord shall be saved.”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10:13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THE GOSPEL IS FOR 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Rich and poor.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Educated and uneducated.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People of every nation.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All who call upon the Lord.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IV. THE GOSPEL MUST BE PROCLAIMED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24304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B9C7D3"/>
                </a:solidFill>
                <a:latin typeface="Aptos"/>
              </a:defRPr>
            </a:pPr>
            <a:r>
              <a:rPr sz="4000" dirty="0"/>
              <a:t>Romans 10:14–17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HOW SHALL THEY HEAR?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“...and how shall they hear without a preacher?”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10:14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FAITH COMES BY HEARING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“So then faith cometh by hearing, and hearing by the word of God.”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10:17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WHO WILL YOU TELL?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Pray for the lost.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Share your testimony.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Invite someone to church.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Explain the Gospel.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V. HEARING REQUIRES A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49270"/>
            <a:ext cx="10012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B9C7D3"/>
                </a:solidFill>
                <a:latin typeface="Aptos"/>
              </a:defRPr>
            </a:pPr>
            <a:r>
              <a:rPr sz="4000" dirty="0"/>
              <a:t>Romans 10:18–21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GOD’S OUTSTRETCHED HANDS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“All day long I have stretched forth my hands unto a disobedient and gainsaying people.”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10:21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HEARING IS NOT THE SAME AS BELIEVING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49270"/>
            <a:ext cx="10012680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The Gospel calls for repentance and faith.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Do not merely hear—respond to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FIVE TRUTHS TO 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38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Sincerity cannot save.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Salvation comes through faith.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The invitation is for everyone.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The Gospel must be shared.</a:t>
            </a:r>
          </a:p>
          <a:p>
            <a:pPr>
              <a:spcAft>
                <a:spcPts val="1400"/>
              </a:spcAft>
              <a:defRPr sz="27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The message requires a response.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THE 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193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“For whosoever shall call upon the name of the Lord shall be saved.”</a:t>
            </a:r>
          </a:p>
          <a:p>
            <a:pPr>
              <a:spcAft>
                <a:spcPts val="1400"/>
              </a:spcAft>
              <a:defRPr sz="1900">
                <a:solidFill>
                  <a:srgbClr val="DAB15B"/>
                </a:solidFill>
                <a:latin typeface="Aptos"/>
              </a:defRPr>
            </a:pPr>
            <a:r>
              <a:rPr sz="2800" dirty="0"/>
              <a:t>— Romans 10:13 (KJV)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82296" cy="5440680"/>
          </a:xfrm>
          <a:prstGeom prst="rect">
            <a:avLst/>
          </a:prstGeom>
          <a:solidFill>
            <a:srgbClr val="DA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7552" y="694944"/>
            <a:ext cx="10424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DAB15B"/>
                </a:solidFill>
                <a:latin typeface="Aptos Display"/>
              </a:defRPr>
            </a:pPr>
            <a:r>
              <a:rPr sz="5400" dirty="0"/>
              <a:t>GO AND SHARE THE GOOD NEWS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012680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Believe in Christ.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Rest in His promise.</a:t>
            </a:r>
          </a:p>
          <a:p>
            <a:pPr>
              <a:spcAft>
                <a:spcPts val="1400"/>
              </a:spcAft>
              <a:defRPr sz="3100">
                <a:solidFill>
                  <a:srgbClr val="F6F5EF"/>
                </a:solidFill>
                <a:latin typeface="Aptos"/>
              </a:defRPr>
            </a:pPr>
            <a:r>
              <a:rPr sz="4000" dirty="0"/>
              <a:t>Tell others about His salvation.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19088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9C7D3"/>
                </a:solidFill>
              </a:defRPr>
            </a:pPr>
            <a:r>
              <a:t>ROMANS 10  •  THE RIGHTEOUSNESS THAT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0080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B15B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744</Words>
  <Application>Microsoft Office PowerPoint</Application>
  <PresentationFormat>Widescreen</PresentationFormat>
  <Paragraphs>124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3</cp:revision>
  <dcterms:created xsi:type="dcterms:W3CDTF">2013-01-27T09:14:16Z</dcterms:created>
  <dcterms:modified xsi:type="dcterms:W3CDTF">2026-10-19T23:31:24Z</dcterms:modified>
  <cp:category/>
</cp:coreProperties>
</file>